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5" r:id="rId3"/>
    <p:sldId id="283" r:id="rId4"/>
    <p:sldId id="266" r:id="rId5"/>
    <p:sldId id="282" r:id="rId6"/>
    <p:sldId id="259" r:id="rId7"/>
    <p:sldId id="267" r:id="rId8"/>
    <p:sldId id="268" r:id="rId9"/>
    <p:sldId id="269" r:id="rId10"/>
    <p:sldId id="260" r:id="rId11"/>
    <p:sldId id="270" r:id="rId12"/>
    <p:sldId id="272" r:id="rId13"/>
    <p:sldId id="271" r:id="rId14"/>
    <p:sldId id="261" r:id="rId15"/>
    <p:sldId id="273" r:id="rId16"/>
    <p:sldId id="274" r:id="rId17"/>
    <p:sldId id="262" r:id="rId18"/>
    <p:sldId id="281" r:id="rId19"/>
    <p:sldId id="275" r:id="rId20"/>
    <p:sldId id="276" r:id="rId21"/>
    <p:sldId id="277" r:id="rId22"/>
    <p:sldId id="264" r:id="rId23"/>
    <p:sldId id="278" r:id="rId24"/>
    <p:sldId id="263" r:id="rId25"/>
    <p:sldId id="28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51"/>
    <a:srgbClr val="009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78"/>
  </p:normalViewPr>
  <p:slideViewPr>
    <p:cSldViewPr snapToGrid="0" snapToObjects="1">
      <p:cViewPr>
        <p:scale>
          <a:sx n="90" d="100"/>
          <a:sy n="90" d="100"/>
        </p:scale>
        <p:origin x="-336" y="-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5520"/>
    </p:cViewPr>
  </p:sorterViewPr>
  <p:notesViewPr>
    <p:cSldViewPr snapToGrid="0" snapToObjects="1">
      <p:cViewPr varScale="1">
        <p:scale>
          <a:sx n="131" d="100"/>
          <a:sy n="131" d="100"/>
        </p:scale>
        <p:origin x="48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34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4593A-78E6-3E4D-A4F0-C3D8037E6EFC}" type="datetimeFigureOut">
              <a:rPr lang="fr-FR" smtClean="0"/>
              <a:t>15/10/18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411EB-2737-424B-9AFA-E4E29D1C0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642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6D116-CF39-40BD-B0E7-BE6A6DD025A1}" type="datetimeFigureOut">
              <a:rPr lang="fr-FR" smtClean="0"/>
              <a:t>15/10/18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CB3EE-B292-4DE2-AD49-C3B4A987DD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18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B3EE-B292-4DE2-AD49-C3B4A987DDB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54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0805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0805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0805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0805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0805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/>
            <a:fld id="{191F7A5B-4EB5-1544-8D30-BA52E4DAFE74}" type="slidenum">
              <a:rPr lang="fr-FR" sz="1400" u="none">
                <a:solidFill>
                  <a:srgbClr val="000000"/>
                </a:solidFill>
                <a:latin typeface="Arial" charset="0"/>
              </a:rPr>
              <a:pPr eaLnBrk="1"/>
              <a:t>8</a:t>
            </a:fld>
            <a:endParaRPr lang="fr-FR" sz="1400" u="non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771525"/>
            <a:ext cx="6756400" cy="3800475"/>
          </a:xfrm>
          <a:solidFill>
            <a:srgbClr val="FFFFFF"/>
          </a:solidFill>
          <a:ln/>
        </p:spPr>
      </p:sp>
      <p:sp>
        <p:nvSpPr>
          <p:cNvPr id="276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4818261"/>
            <a:ext cx="6046788" cy="45637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339725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262699"/>
                </a:solidFill>
                <a:latin typeface="Arial Narrow" charset="0"/>
                <a:ea typeface="MS PGothic" charset="0"/>
              </a:rPr>
              <a:t>isolants ou les meilleurs conducteurs qui soient,               selon la disposition des atomes</a:t>
            </a:r>
          </a:p>
          <a:p>
            <a:pPr marL="341313" indent="-339725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 b="1">
              <a:solidFill>
                <a:srgbClr val="262699"/>
              </a:solidFill>
              <a:latin typeface="Arial Narrow" charset="0"/>
              <a:ea typeface="MS PGothic" charset="0"/>
            </a:endParaRPr>
          </a:p>
          <a:p>
            <a:pPr marL="341313" indent="-339725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262699"/>
                </a:solidFill>
                <a:latin typeface="Arial Narrow" charset="0"/>
                <a:ea typeface="MS PGothic" charset="0"/>
              </a:rPr>
              <a:t>Crise financière, moins de ressources ? Utilisons-les mieux!</a:t>
            </a:r>
          </a:p>
          <a:p>
            <a:pPr marL="341313" indent="-339725">
              <a:spcBef>
                <a:spcPts val="450"/>
              </a:spcBef>
              <a:buFont typeface="Symbol" charset="0"/>
              <a:buChar char="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990000"/>
                </a:solidFill>
                <a:latin typeface="Arial Narrow" charset="0"/>
                <a:ea typeface="MS PGothic" charset="0"/>
              </a:rPr>
              <a:t>L’</a:t>
            </a:r>
            <a:r>
              <a:rPr lang="fr-FR" altLang="ja-JP" sz="2000" b="1">
                <a:solidFill>
                  <a:srgbClr val="990000"/>
                </a:solidFill>
                <a:latin typeface="Arial Narrow" charset="0"/>
                <a:ea typeface="MS PGothic" charset="0"/>
              </a:rPr>
              <a:t>erreur des macro-économistes est de raisonner sur le </a:t>
            </a:r>
            <a:r>
              <a:rPr lang="fr-FR" altLang="ja-JP" sz="2000" b="1">
                <a:solidFill>
                  <a:srgbClr val="214365"/>
                </a:solidFill>
                <a:latin typeface="Arial Narrow" charset="0"/>
                <a:ea typeface="MS PGothic" charset="0"/>
              </a:rPr>
              <a:t>« combien »</a:t>
            </a:r>
          </a:p>
          <a:p>
            <a:pPr marL="341313" indent="-339725">
              <a:spcBef>
                <a:spcPts val="450"/>
              </a:spcBef>
              <a:buFont typeface="Symbol" charset="0"/>
              <a:buChar char="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990000"/>
                </a:solidFill>
                <a:latin typeface="Arial Narrow" charset="0"/>
                <a:ea typeface="MS PGothic" charset="0"/>
              </a:rPr>
              <a:t>Le </a:t>
            </a:r>
            <a:r>
              <a:rPr lang="fr-FR" sz="2000" b="1">
                <a:solidFill>
                  <a:srgbClr val="214365"/>
                </a:solidFill>
                <a:latin typeface="Arial Narrow" charset="0"/>
                <a:ea typeface="MS PGothic" charset="0"/>
              </a:rPr>
              <a:t>« comment » </a:t>
            </a:r>
            <a:r>
              <a:rPr lang="fr-FR" sz="2000" b="1">
                <a:solidFill>
                  <a:srgbClr val="990000"/>
                </a:solidFill>
                <a:latin typeface="Arial Narrow" charset="0"/>
                <a:ea typeface="MS PGothic" charset="0"/>
              </a:rPr>
              <a:t>sont utilisés les ressources est déterminant</a:t>
            </a:r>
          </a:p>
          <a:p>
            <a:pPr marL="341313" indent="-339725">
              <a:spcBef>
                <a:spcPts val="450"/>
              </a:spcBef>
              <a:buFont typeface="Symbol" charset="0"/>
              <a:buChar char="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990000"/>
                </a:solidFill>
                <a:latin typeface="Arial Narrow" charset="0"/>
                <a:ea typeface="MS PGothic" charset="0"/>
              </a:rPr>
              <a:t>Les acteurs de terrain, </a:t>
            </a:r>
            <a:r>
              <a:rPr lang="fr-FR" sz="2000" b="1">
                <a:solidFill>
                  <a:srgbClr val="214365"/>
                </a:solidFill>
                <a:latin typeface="Arial Narrow" charset="0"/>
                <a:ea typeface="MS PGothic" charset="0"/>
              </a:rPr>
              <a:t>les entrepreneurs</a:t>
            </a:r>
            <a:r>
              <a:rPr lang="fr-FR" sz="2000" b="1">
                <a:solidFill>
                  <a:srgbClr val="990000"/>
                </a:solidFill>
                <a:latin typeface="Arial Narrow" charset="0"/>
                <a:ea typeface="MS PGothic" charset="0"/>
              </a:rPr>
              <a:t>, ont une influence décisive par le choix </a:t>
            </a:r>
          </a:p>
          <a:p>
            <a:pPr marL="741363" lvl="1" indent="-282575">
              <a:spcBef>
                <a:spcPts val="450"/>
              </a:spcBef>
              <a:buFont typeface="Symbol" charset="0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002060"/>
                </a:solidFill>
                <a:latin typeface="Arial Narrow" charset="0"/>
                <a:ea typeface="MS PGothic" charset="0"/>
              </a:rPr>
              <a:t>du style de management des hommes </a:t>
            </a:r>
          </a:p>
          <a:p>
            <a:pPr marL="741363" lvl="1" indent="-282575">
              <a:spcBef>
                <a:spcPts val="450"/>
              </a:spcBef>
              <a:buFont typeface="Symbol" charset="0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002060"/>
                </a:solidFill>
                <a:latin typeface="Arial Narrow" charset="0"/>
                <a:ea typeface="MS PGothic" charset="0"/>
              </a:rPr>
              <a:t>et des stratégies / clients, partenaires…</a:t>
            </a:r>
          </a:p>
          <a:p>
            <a:pPr marL="341313" indent="-339725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 b="1">
              <a:solidFill>
                <a:srgbClr val="262699"/>
              </a:solidFill>
              <a:latin typeface="Arial Narrow" charset="0"/>
              <a:ea typeface="MS PGothic" charset="0"/>
            </a:endParaRPr>
          </a:p>
          <a:p>
            <a:pPr marL="341313" indent="-339725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 b="1">
              <a:solidFill>
                <a:srgbClr val="262699"/>
              </a:solidFill>
              <a:latin typeface="Arial Narrow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0805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0805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0805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0805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0805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/>
            <a:fld id="{4A2E58EF-B82D-A249-BCF9-0AB259554AD1}" type="slidenum">
              <a:rPr lang="fr-FR" sz="1200" u="none">
                <a:solidFill>
                  <a:srgbClr val="000000"/>
                </a:solidFill>
                <a:latin typeface="Arial" charset="0"/>
              </a:rPr>
              <a:pPr eaLnBrk="1"/>
              <a:t>14</a:t>
            </a:fld>
            <a:endParaRPr lang="fr-FR" sz="1200" u="non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4278314" y="9636520"/>
            <a:ext cx="3279775" cy="5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5C91EAE6-0793-6248-ABA7-6BC9F3DCC806}" type="slidenum">
              <a:rPr lang="fr-FR" sz="1400">
                <a:solidFill>
                  <a:srgbClr val="000000"/>
                </a:solidFill>
                <a:latin typeface="Arial" charset="0"/>
              </a:rPr>
              <a:pPr algn="r" eaLnBrk="1" hangingPunct="1"/>
              <a:t>14</a:t>
            </a:fld>
            <a:endParaRPr lang="fr-FR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3738"/>
            <a:ext cx="6094413" cy="3429000"/>
          </a:xfrm>
          <a:solidFill>
            <a:srgbClr val="FFFFFF"/>
          </a:solidFill>
          <a:ln/>
        </p:spPr>
      </p:sp>
      <p:sp>
        <p:nvSpPr>
          <p:cNvPr id="3174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74675" y="4441716"/>
            <a:ext cx="6046788" cy="45637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1313" indent="-339725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solidFill>
                  <a:srgbClr val="990000"/>
                </a:solidFill>
                <a:latin typeface="Arial Narrow" charset="0"/>
                <a:ea typeface="MS PGothic" charset="0"/>
              </a:rPr>
              <a:t>Les systèmes complexes sont le siège de réactions non linéaires</a:t>
            </a:r>
          </a:p>
          <a:p>
            <a:pPr marL="741363" lvl="1" indent="-282575">
              <a:spcBef>
                <a:spcPts val="450"/>
              </a:spcBef>
              <a:buFont typeface="Symbol" charset="0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2060"/>
                </a:solidFill>
                <a:latin typeface="Arial Narrow" charset="0"/>
                <a:ea typeface="MS PGothic" charset="0"/>
              </a:rPr>
              <a:t>Effets boule de neige</a:t>
            </a:r>
          </a:p>
          <a:p>
            <a:pPr marL="741363" lvl="1" indent="-282575">
              <a:spcBef>
                <a:spcPts val="450"/>
              </a:spcBef>
              <a:buFont typeface="Symbol" charset="0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2060"/>
                </a:solidFill>
                <a:latin typeface="Arial Narrow" charset="0"/>
                <a:ea typeface="MS PGothic" charset="0"/>
              </a:rPr>
              <a:t>Petites causes, grands effets</a:t>
            </a:r>
          </a:p>
          <a:p>
            <a:pPr marL="741363" lvl="1" indent="-282575">
              <a:spcBef>
                <a:spcPts val="450"/>
              </a:spcBef>
              <a:buFont typeface="Symbol" charset="0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2060"/>
                </a:solidFill>
                <a:latin typeface="Arial Narrow" charset="0"/>
                <a:ea typeface="MS PGothic" charset="0"/>
              </a:rPr>
              <a:t>1+1 = beaucoup plus si synergie</a:t>
            </a:r>
          </a:p>
          <a:p>
            <a:pPr marL="341313" indent="-339725">
              <a:spcBef>
                <a:spcPts val="450"/>
              </a:spcBef>
              <a:buFont typeface="Symbol" charset="0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2060"/>
                </a:solidFill>
                <a:latin typeface="Arial Narrow" charset="0"/>
                <a:ea typeface="MS PGothic" charset="0"/>
              </a:rPr>
              <a:t>Une énergie formidable</a:t>
            </a:r>
          </a:p>
          <a:p>
            <a:pPr marL="341313" indent="-339725">
              <a:spcBef>
                <a:spcPts val="450"/>
              </a:spcBef>
              <a:buFont typeface="Symbol" charset="0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2060"/>
                </a:solidFill>
                <a:latin typeface="Arial Narrow" charset="0"/>
                <a:ea typeface="MS PGothic" charset="0"/>
              </a:rPr>
              <a:t>Une créativité sans précédent</a:t>
            </a:r>
          </a:p>
          <a:p>
            <a:pPr marL="341313" indent="-339725">
              <a:spcBef>
                <a:spcPts val="450"/>
              </a:spcBef>
              <a:buFont typeface="Symbol" charset="0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2060"/>
                </a:solidFill>
                <a:latin typeface="Arial Narrow" charset="0"/>
                <a:ea typeface="MS PGothic" charset="0"/>
              </a:rPr>
              <a:t>Une réactivité</a:t>
            </a:r>
          </a:p>
          <a:p>
            <a:pPr marL="341313" indent="-339725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2060"/>
                </a:solidFill>
                <a:latin typeface="Arial Narrow" charset="0"/>
                <a:ea typeface="MS PGothic" charset="0"/>
              </a:rPr>
              <a:t>À notre disposition si nous parions sur les synergies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080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080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080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080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9534B0A-353F-C244-913F-EA26374E43C4}" type="slidenum">
              <a:rPr lang="fr-FR" sz="1200" u="none">
                <a:solidFill>
                  <a:schemeClr val="tx1"/>
                </a:solidFill>
              </a:rPr>
              <a:pPr/>
              <a:t>19</a:t>
            </a:fld>
            <a:endParaRPr lang="fr-FR" sz="1200" u="none">
              <a:solidFill>
                <a:schemeClr val="tx1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7388"/>
            <a:ext cx="6092825" cy="3427412"/>
          </a:xfrm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815"/>
            <a:ext cx="5486400" cy="411336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1758" y="2984005"/>
            <a:ext cx="4308528" cy="2972930"/>
          </a:xfrm>
        </p:spPr>
        <p:txBody>
          <a:bodyPr anchor="ctr"/>
          <a:lstStyle>
            <a:lvl1pPr algn="l">
              <a:defRPr sz="6000">
                <a:solidFill>
                  <a:schemeClr val="tx2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5736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9357360" cy="43513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1654-6AF1-B443-A11B-102E3D503C0F}" type="datetimeFigureOut">
              <a:rPr lang="fr-FR" smtClean="0"/>
              <a:t>15/10/18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A08A-8521-D547-B832-4AB8EB82C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47066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1654-6AF1-B443-A11B-102E3D503C0F}" type="datetimeFigureOut">
              <a:rPr lang="fr-FR" smtClean="0"/>
              <a:t>15/10/18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A08A-8521-D547-B832-4AB8EB82C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andre-yves.portnoff@wanadoo.fr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0B1FE-A02B-7545-8C01-55A74C2E7C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20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1654-6AF1-B443-A11B-102E3D503C0F}" type="datetimeFigureOut">
              <a:rPr lang="fr-FR" smtClean="0"/>
              <a:t>15/10/18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A08A-8521-D547-B832-4AB8EB82C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94510"/>
            <a:ext cx="10515600" cy="175069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3572193"/>
            <a:ext cx="10515600" cy="13427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1654-6AF1-B443-A11B-102E3D503C0F}" type="datetimeFigureOut">
              <a:rPr lang="fr-FR" smtClean="0"/>
              <a:t>15/10/18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A08A-8521-D547-B832-4AB8EB82C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1654-6AF1-B443-A11B-102E3D503C0F}" type="datetimeFigureOut">
              <a:rPr lang="fr-FR" smtClean="0"/>
              <a:t>15/10/18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A08A-8521-D547-B832-4AB8EB82C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1654-6AF1-B443-A11B-102E3D503C0F}" type="datetimeFigureOut">
              <a:rPr lang="fr-FR" smtClean="0"/>
              <a:t>15/10/18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A08A-8521-D547-B832-4AB8EB82C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1654-6AF1-B443-A11B-102E3D503C0F}" type="datetimeFigureOut">
              <a:rPr lang="fr-FR" smtClean="0"/>
              <a:t>15/10/18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A08A-8521-D547-B832-4AB8EB82C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1654-6AF1-B443-A11B-102E3D503C0F}" type="datetimeFigureOut">
              <a:rPr lang="fr-FR" smtClean="0"/>
              <a:t>15/10/18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A08A-8521-D547-B832-4AB8EB82C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1654-6AF1-B443-A11B-102E3D503C0F}" type="datetimeFigureOut">
              <a:rPr lang="fr-FR" smtClean="0"/>
              <a:t>15/10/18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A08A-8521-D547-B832-4AB8EB82C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8247062" cy="142875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1654-6AF1-B443-A11B-102E3D503C0F}" type="datetimeFigureOut">
              <a:rPr lang="fr-FR" smtClean="0"/>
              <a:t>15/10/18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A08A-8521-D547-B832-4AB8EB82C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9492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051810" y="6356350"/>
            <a:ext cx="1249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9BB1654-6AF1-B443-A11B-102E3D503C0F}" type="datetimeFigureOut">
              <a:rPr lang="fr-FR" smtClean="0"/>
              <a:pPr/>
              <a:t>15/10/18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04360" y="6356350"/>
            <a:ext cx="579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98430" y="6356350"/>
            <a:ext cx="1055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50AA08A-8521-D547-B832-4AB8EB82CC0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Impact" charset="0"/>
          <a:ea typeface="Impact" charset="0"/>
          <a:cs typeface="Impac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-yves.portnoff@wanadoo.fr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hyperlink" Target="http://www.groupeherve.com/organisation-participative/intra-entreprenariat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5" Type="http://schemas.openxmlformats.org/officeDocument/2006/relationships/image" Target="../media/image45.wmf"/><Relationship Id="rId6" Type="http://schemas.openxmlformats.org/officeDocument/2006/relationships/image" Target="../media/image46.wmf"/><Relationship Id="rId7" Type="http://schemas.openxmlformats.org/officeDocument/2006/relationships/image" Target="../media/image47.wmf"/><Relationship Id="rId8" Type="http://schemas.openxmlformats.org/officeDocument/2006/relationships/image" Target="../media/image48.wmf"/><Relationship Id="rId9" Type="http://schemas.openxmlformats.org/officeDocument/2006/relationships/image" Target="../media/image49.wmf"/><Relationship Id="rId10" Type="http://schemas.openxmlformats.org/officeDocument/2006/relationships/oleObject" Target="../embeddings/oleObject1.bin"/><Relationship Id="rId11" Type="http://schemas.openxmlformats.org/officeDocument/2006/relationships/image" Target="../media/image4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ibles.com/en/bibliographie/notice/sentiers-dinnovation-pathways-to-innovation/" TargetMode="External"/><Relationship Id="rId4" Type="http://schemas.openxmlformats.org/officeDocument/2006/relationships/hyperlink" Target="https://www.futuribles.com/fr/bibliographie/notice/le-pari-de-lintelligence-des-puces-des-souris-et-d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dm-pdl.fr/single-post/2018/04/25/Intelligence-Collective-exp%C3%A9rimentez-et-osez-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wmf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0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922" y="3658039"/>
            <a:ext cx="11052067" cy="297293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fr-FR" sz="4800" b="1" dirty="0"/>
              <a:t>Intelligence et créativité collectives : </a:t>
            </a:r>
            <a:br>
              <a:rPr lang="fr-FR" sz="4800" b="1" dirty="0"/>
            </a:br>
            <a:r>
              <a:rPr lang="fr-FR" sz="4800" b="1" dirty="0"/>
              <a:t>comment les mobiliser ?</a:t>
            </a:r>
            <a:br>
              <a:rPr lang="fr-FR" sz="4800" b="1" dirty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André-Yves PORTNOFF</a:t>
            </a:r>
            <a:b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Conseiller scientifique et rédactionnel </a:t>
            </a:r>
            <a:r>
              <a:rPr lang="fr-FR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br>
              <a:rPr lang="fr-FR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alt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b="1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altLang="fr-FR" sz="2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Professeur </a:t>
            </a:r>
            <a:r>
              <a:rPr lang="fr-FR" alt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associé E-MBA, Haute Ecole de Gestion, </a:t>
            </a:r>
            <a:r>
              <a:rPr lang="fr-FR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Fribourg                      </a:t>
            </a: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/10/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fr-FR" sz="20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andre</a:t>
            </a:r>
            <a:r>
              <a:rPr lang="fr-FR" sz="20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-yves.portnoff@wanadoo.fr</a:t>
            </a:r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9" descr="C:\Documents and Settings\Administrateur\Bureau\LogoGpFutGdFormat.jpg 2.jpg">
            <a:extLst>
              <a:ext uri="{FF2B5EF4-FFF2-40B4-BE49-F238E27FC236}">
                <a16:creationId xmlns="" xmlns:a16="http://schemas.microsoft.com/office/drawing/2014/main" id="{8C6BF8C1-D0B3-4ECF-AE23-4F216621F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593" y="5452192"/>
            <a:ext cx="1801906" cy="68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riangle isocèle 24"/>
          <p:cNvSpPr>
            <a:spLocks noChangeArrowheads="1"/>
          </p:cNvSpPr>
          <p:nvPr/>
        </p:nvSpPr>
        <p:spPr bwMode="auto">
          <a:xfrm rot="5400000" flipV="1">
            <a:off x="7404630" y="2721505"/>
            <a:ext cx="1800225" cy="1919817"/>
          </a:xfrm>
          <a:prstGeom prst="triangle">
            <a:avLst>
              <a:gd name="adj" fmla="val 50000"/>
            </a:avLst>
          </a:prstGeom>
          <a:solidFill>
            <a:srgbClr val="FAD38E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28674" name="Triangle isocèle 1"/>
          <p:cNvSpPr>
            <a:spLocks noChangeArrowheads="1"/>
          </p:cNvSpPr>
          <p:nvPr/>
        </p:nvSpPr>
        <p:spPr bwMode="auto">
          <a:xfrm rot="5400000">
            <a:off x="2651654" y="2576513"/>
            <a:ext cx="1800225" cy="2209800"/>
          </a:xfrm>
          <a:prstGeom prst="triangle">
            <a:avLst>
              <a:gd name="adj" fmla="val 50000"/>
            </a:avLst>
          </a:prstGeom>
          <a:solidFill>
            <a:srgbClr val="FAD38E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0" y="2362200"/>
            <a:ext cx="172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endParaRPr lang="fr-CA" sz="1400">
              <a:solidFill>
                <a:srgbClr val="0000FF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899966" y="2866155"/>
            <a:ext cx="3273382" cy="2636619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fr-FR" b="1" u="none" dirty="0" smtClean="0">
              <a:solidFill>
                <a:srgbClr val="990000"/>
              </a:solidFill>
              <a:latin typeface="Arial Narrow" charset="0"/>
            </a:endParaRPr>
          </a:p>
          <a:p>
            <a:pPr eaLnBrk="1" hangingPunct="1">
              <a:lnSpc>
                <a:spcPct val="90000"/>
              </a:lnSpc>
            </a:pPr>
            <a:endParaRPr lang="fr-FR" b="1" u="none" dirty="0">
              <a:solidFill>
                <a:srgbClr val="990000"/>
              </a:solidFill>
              <a:latin typeface="Arial Narrow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b="1" u="none" dirty="0" smtClean="0">
                <a:solidFill>
                  <a:srgbClr val="990000"/>
                </a:solidFill>
                <a:latin typeface="Arial Narrow" charset="0"/>
              </a:rPr>
              <a:t>Savoir</a:t>
            </a:r>
            <a:r>
              <a:rPr lang="fr-FR" b="1" u="none" dirty="0">
                <a:solidFill>
                  <a:srgbClr val="990000"/>
                </a:solidFill>
                <a:latin typeface="Arial Narrow" charset="0"/>
              </a:rPr>
              <a:t>,</a:t>
            </a:r>
          </a:p>
          <a:p>
            <a:pPr eaLnBrk="1" hangingPunct="1">
              <a:lnSpc>
                <a:spcPts val="1800"/>
              </a:lnSpc>
            </a:pPr>
            <a:r>
              <a:rPr lang="fr-FR" b="1" u="none" dirty="0">
                <a:solidFill>
                  <a:srgbClr val="990000"/>
                </a:solidFill>
                <a:latin typeface="Arial Narrow" charset="0"/>
              </a:rPr>
              <a:t>convaincre collaborer…</a:t>
            </a:r>
          </a:p>
          <a:p>
            <a:pPr eaLnBrk="1" hangingPunct="1">
              <a:lnSpc>
                <a:spcPts val="1800"/>
              </a:lnSpc>
            </a:pPr>
            <a:endParaRPr lang="fr-FR" b="1" u="none" dirty="0" smtClean="0">
              <a:solidFill>
                <a:srgbClr val="990000"/>
              </a:solidFill>
              <a:latin typeface="Arial Narrow" charset="0"/>
            </a:endParaRPr>
          </a:p>
          <a:p>
            <a:pPr eaLnBrk="1" hangingPunct="1">
              <a:lnSpc>
                <a:spcPts val="1800"/>
              </a:lnSpc>
            </a:pPr>
            <a:endParaRPr lang="fr-FR" b="1" u="none" dirty="0">
              <a:solidFill>
                <a:srgbClr val="990000"/>
              </a:solidFill>
              <a:latin typeface="Arial Narrow" charset="0"/>
            </a:endParaRPr>
          </a:p>
          <a:p>
            <a:pPr eaLnBrk="1" hangingPunct="1">
              <a:lnSpc>
                <a:spcPts val="1800"/>
              </a:lnSpc>
            </a:pPr>
            <a:endParaRPr lang="fr-FR" b="1" u="none" dirty="0">
              <a:solidFill>
                <a:srgbClr val="990000"/>
              </a:solidFill>
              <a:latin typeface="Arial Narrow" charset="0"/>
            </a:endParaRPr>
          </a:p>
          <a:p>
            <a:pPr eaLnBrk="1" hangingPunct="1">
              <a:lnSpc>
                <a:spcPts val="1800"/>
              </a:lnSpc>
            </a:pPr>
            <a:endParaRPr lang="fr-FR" b="1" u="none" dirty="0">
              <a:solidFill>
                <a:srgbClr val="990000"/>
              </a:solidFill>
              <a:latin typeface="Arial Narrow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b="1" u="none" dirty="0">
                <a:solidFill>
                  <a:srgbClr val="990000"/>
                </a:solidFill>
                <a:latin typeface="Arial Narrow" charset="0"/>
              </a:rPr>
              <a:t>Désirs</a:t>
            </a:r>
          </a:p>
          <a:p>
            <a:pPr eaLnBrk="1" hangingPunct="1">
              <a:lnSpc>
                <a:spcPct val="90000"/>
              </a:lnSpc>
            </a:pPr>
            <a:r>
              <a:rPr lang="fr-FR" b="1" u="none" dirty="0">
                <a:solidFill>
                  <a:srgbClr val="990000"/>
                </a:solidFill>
                <a:latin typeface="Arial Narrow" charset="0"/>
              </a:rPr>
              <a:t>passions, valeurs, volonté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97600" y="2411414"/>
            <a:ext cx="538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buFont typeface="Times New Roman" pitchFamily="18" charset="0"/>
              <a:buNone/>
              <a:defRPr/>
            </a:pPr>
            <a:endParaRPr lang="fr-FR" u="none">
              <a:latin typeface="+mj-lt"/>
              <a:ea typeface="+mn-ea"/>
              <a:cs typeface="+mn-cs"/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9264651" y="2772978"/>
            <a:ext cx="2927350" cy="2867452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fr-FR" b="1" u="none" dirty="0">
              <a:solidFill>
                <a:srgbClr val="990000"/>
              </a:solidFill>
              <a:latin typeface="Arial Narrow" charset="0"/>
            </a:endParaRPr>
          </a:p>
          <a:p>
            <a:pPr eaLnBrk="1" hangingPunct="1">
              <a:lnSpc>
                <a:spcPct val="90000"/>
              </a:lnSpc>
            </a:pPr>
            <a:endParaRPr lang="fr-FR" b="1" u="none" dirty="0">
              <a:solidFill>
                <a:srgbClr val="990000"/>
              </a:solidFill>
              <a:latin typeface="Arial Narrow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b="1" u="none" dirty="0" smtClean="0">
                <a:solidFill>
                  <a:srgbClr val="990000"/>
                </a:solidFill>
                <a:latin typeface="Arial Narrow" charset="0"/>
              </a:rPr>
              <a:t>Savoir </a:t>
            </a:r>
            <a:r>
              <a:rPr lang="fr-FR" b="1" u="none" dirty="0">
                <a:solidFill>
                  <a:srgbClr val="990000"/>
                </a:solidFill>
                <a:latin typeface="Arial Narrow" charset="0"/>
              </a:rPr>
              <a:t>lire</a:t>
            </a:r>
          </a:p>
          <a:p>
            <a:pPr eaLnBrk="1" hangingPunct="1">
              <a:lnSpc>
                <a:spcPct val="90000"/>
              </a:lnSpc>
            </a:pPr>
            <a:r>
              <a:rPr lang="fr-FR" b="1" u="none" dirty="0">
                <a:solidFill>
                  <a:srgbClr val="990000"/>
                </a:solidFill>
                <a:latin typeface="Arial Narrow" charset="0"/>
              </a:rPr>
              <a:t>Connaître la langue </a:t>
            </a:r>
          </a:p>
          <a:p>
            <a:pPr eaLnBrk="1" hangingPunct="1">
              <a:lnSpc>
                <a:spcPct val="90000"/>
              </a:lnSpc>
            </a:pPr>
            <a:r>
              <a:rPr lang="fr-FR" b="1" u="none" dirty="0">
                <a:solidFill>
                  <a:srgbClr val="990000"/>
                </a:solidFill>
                <a:latin typeface="Arial Narrow" charset="0"/>
              </a:rPr>
              <a:t>Comprendre le contenu</a:t>
            </a:r>
          </a:p>
          <a:p>
            <a:pPr eaLnBrk="1" hangingPunct="1">
              <a:lnSpc>
                <a:spcPct val="90000"/>
              </a:lnSpc>
            </a:pPr>
            <a:endParaRPr lang="fr-FR" b="1" u="none" dirty="0">
              <a:solidFill>
                <a:srgbClr val="2A4B9E"/>
              </a:solidFill>
              <a:latin typeface="Arial Narrow" charset="0"/>
            </a:endParaRPr>
          </a:p>
          <a:p>
            <a:pPr eaLnBrk="1" hangingPunct="1">
              <a:lnSpc>
                <a:spcPct val="90000"/>
              </a:lnSpc>
            </a:pPr>
            <a:endParaRPr lang="fr-FR" b="1" u="none" dirty="0">
              <a:solidFill>
                <a:srgbClr val="2A4B9E"/>
              </a:solidFill>
              <a:latin typeface="Arial Narrow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b="1" u="none" dirty="0">
                <a:solidFill>
                  <a:srgbClr val="990000"/>
                </a:solidFill>
                <a:latin typeface="Arial Narrow" charset="0"/>
              </a:rPr>
              <a:t>Désir de connaître, </a:t>
            </a:r>
          </a:p>
          <a:p>
            <a:pPr eaLnBrk="1" hangingPunct="1">
              <a:lnSpc>
                <a:spcPct val="90000"/>
              </a:lnSpc>
            </a:pPr>
            <a:r>
              <a:rPr lang="fr-FR" b="1" u="none" dirty="0">
                <a:solidFill>
                  <a:srgbClr val="990000"/>
                </a:solidFill>
                <a:latin typeface="Arial Narrow" charset="0"/>
              </a:rPr>
              <a:t>Consacrer du temps, Avoir un projet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559300" y="3711576"/>
            <a:ext cx="3073400" cy="2308225"/>
          </a:xfrm>
          <a:prstGeom prst="rect">
            <a:avLst/>
          </a:prstGeom>
          <a:solidFill>
            <a:srgbClr val="006699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fr-FR" sz="3200" b="1" u="none">
              <a:solidFill>
                <a:schemeClr val="tx2"/>
              </a:solidFill>
              <a:latin typeface="Arial Narrow" charset="0"/>
            </a:endParaRPr>
          </a:p>
          <a:p>
            <a:pPr algn="ctr" eaLnBrk="1" hangingPunct="1"/>
            <a:r>
              <a:rPr lang="fr-FR" sz="2400" b="1" u="none">
                <a:solidFill>
                  <a:srgbClr val="FFFF00"/>
                </a:solidFill>
                <a:latin typeface="Arial Narrow" charset="0"/>
              </a:rPr>
              <a:t>Transaction effective  que si</a:t>
            </a:r>
            <a:r>
              <a:rPr lang="fr-FR" sz="3200" b="1" u="none">
                <a:solidFill>
                  <a:srgbClr val="FFFF00"/>
                </a:solidFill>
                <a:latin typeface="Arial Narrow" charset="0"/>
              </a:rPr>
              <a:t> </a:t>
            </a:r>
          </a:p>
          <a:p>
            <a:pPr algn="ctr" eaLnBrk="1" hangingPunct="1"/>
            <a:r>
              <a:rPr lang="fr-FR" sz="2400" b="1" u="none">
                <a:solidFill>
                  <a:schemeClr val="bg1"/>
                </a:solidFill>
                <a:latin typeface="Arial Narrow" charset="0"/>
              </a:rPr>
              <a:t>Communication</a:t>
            </a:r>
          </a:p>
          <a:p>
            <a:pPr algn="ctr" eaLnBrk="1" hangingPunct="1"/>
            <a:r>
              <a:rPr lang="fr-FR" sz="2400" b="1" u="none">
                <a:solidFill>
                  <a:schemeClr val="bg1"/>
                </a:solidFill>
                <a:latin typeface="Arial Narrow" charset="0"/>
              </a:rPr>
              <a:t>Confiance</a:t>
            </a:r>
          </a:p>
          <a:p>
            <a:pPr algn="ctr" eaLnBrk="1" hangingPunct="1"/>
            <a:r>
              <a:rPr lang="fr-FR" sz="2400" b="1" u="none">
                <a:solidFill>
                  <a:schemeClr val="bg1"/>
                </a:solidFill>
                <a:latin typeface="Arial Narrow" charset="0"/>
              </a:rPr>
              <a:t>Émotion</a:t>
            </a:r>
          </a:p>
        </p:txBody>
      </p:sp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719667" y="76200"/>
            <a:ext cx="11207751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fr-FR" sz="3000" b="1" u="none">
                <a:solidFill>
                  <a:srgbClr val="800000"/>
                </a:solidFill>
                <a:latin typeface="Arial Narrow" charset="0"/>
              </a:rPr>
              <a:t>la valeur créée dépend de l'interaction </a:t>
            </a:r>
            <a:r>
              <a:rPr lang="fr-FR" sz="3000" b="1" u="none">
                <a:solidFill>
                  <a:srgbClr val="2D2DB9"/>
                </a:solidFill>
                <a:latin typeface="Arial Narrow" charset="0"/>
              </a:rPr>
              <a:t>offre-demande </a:t>
            </a:r>
            <a:r>
              <a:rPr lang="fr-FR" sz="3000" b="1" u="none">
                <a:solidFill>
                  <a:srgbClr val="800000"/>
                </a:solidFill>
                <a:latin typeface="Arial Narrow" charset="0"/>
              </a:rPr>
              <a:t>et de l’interaction </a:t>
            </a:r>
            <a:r>
              <a:rPr lang="fr-FR" sz="3000" b="1" u="none">
                <a:solidFill>
                  <a:srgbClr val="2D2DB9"/>
                </a:solidFill>
                <a:latin typeface="Arial Narrow" charset="0"/>
              </a:rPr>
              <a:t>savoir-vouloir</a:t>
            </a:r>
            <a:r>
              <a:rPr lang="fr-FR" sz="3200" b="1" u="none">
                <a:solidFill>
                  <a:srgbClr val="2D2DB9"/>
                </a:solidFill>
                <a:latin typeface="Arial Narrow" charset="0"/>
              </a:rPr>
              <a:t> </a:t>
            </a:r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4857751" y="1579564"/>
            <a:ext cx="1991783" cy="554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Font typeface="Times New Roman" pitchFamily="18" charset="0"/>
              <a:buNone/>
              <a:defRPr/>
            </a:pPr>
            <a:r>
              <a:rPr lang="fr-FR" sz="4000" b="1" u="none" dirty="0">
                <a:solidFill>
                  <a:srgbClr val="990000"/>
                </a:solidFill>
                <a:latin typeface="+mj-lt"/>
                <a:ea typeface="+mn-ea"/>
                <a:cs typeface="+mn-cs"/>
              </a:rPr>
              <a:t>Livre</a:t>
            </a:r>
          </a:p>
        </p:txBody>
      </p:sp>
      <p:pic>
        <p:nvPicPr>
          <p:cNvPr id="28682" name="Picture 2" descr="C:\Documents and Settings\André-Yves\Local Settings\Temporary Internet Files\Content.IE5\UM4QGQC8\MCj0424750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785" y="2054226"/>
            <a:ext cx="181398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Double flèche horizontale 23"/>
          <p:cNvSpPr>
            <a:spLocks noChangeArrowheads="1"/>
          </p:cNvSpPr>
          <p:nvPr/>
        </p:nvSpPr>
        <p:spPr bwMode="auto">
          <a:xfrm>
            <a:off x="3810000" y="3211513"/>
            <a:ext cx="4191000" cy="214312"/>
          </a:xfrm>
          <a:prstGeom prst="leftRightArrow">
            <a:avLst>
              <a:gd name="adj1" fmla="val 50000"/>
              <a:gd name="adj2" fmla="val 50043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>
              <a:buFont typeface="Times New Roman" pitchFamily="18" charset="0"/>
              <a:buNone/>
              <a:defRPr/>
            </a:pPr>
            <a:endParaRPr lang="fr-FR" u="none">
              <a:latin typeface="+mj-lt"/>
              <a:ea typeface="+mn-ea"/>
              <a:cs typeface="+mn-cs"/>
            </a:endParaRPr>
          </a:p>
        </p:txBody>
      </p:sp>
      <p:sp>
        <p:nvSpPr>
          <p:cNvPr id="16400" name="Text Box 6"/>
          <p:cNvSpPr txBox="1">
            <a:spLocks noChangeArrowheads="1"/>
          </p:cNvSpPr>
          <p:nvPr/>
        </p:nvSpPr>
        <p:spPr bwMode="auto">
          <a:xfrm>
            <a:off x="239184" y="1844675"/>
            <a:ext cx="350308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 typeface="Times New Roman" pitchFamily="18" charset="0"/>
              <a:buNone/>
              <a:defRPr/>
            </a:pPr>
            <a:r>
              <a:rPr lang="fr-FR" sz="3200" b="1" u="none" dirty="0">
                <a:solidFill>
                  <a:srgbClr val="990000"/>
                </a:solidFill>
                <a:latin typeface="+mj-lt"/>
                <a:ea typeface="+mn-ea"/>
                <a:cs typeface="+mn-cs"/>
              </a:rPr>
              <a:t>Auteur  potentiel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0"/>
          </p:nvPr>
        </p:nvSpPr>
        <p:spPr>
          <a:xfrm>
            <a:off x="3559793" y="6356350"/>
            <a:ext cx="3530709" cy="365125"/>
          </a:xfrm>
        </p:spPr>
        <p:txBody>
          <a:bodyPr/>
          <a:lstStyle/>
          <a:p>
            <a:pPr algn="ctr">
              <a:defRPr/>
            </a:pPr>
            <a:r>
              <a:rPr lang="nl-NL" sz="1600" b="1" dirty="0" err="1"/>
              <a:t>andre-yves.portnoff@wanadoo.fr</a:t>
            </a:r>
            <a:endParaRPr lang="fr-FR" sz="16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565651" y="3497263"/>
            <a:ext cx="3048000" cy="369332"/>
          </a:xfrm>
          <a:prstGeom prst="rect">
            <a:avLst/>
          </a:prstGeom>
          <a:solidFill>
            <a:srgbClr val="A10F0F"/>
          </a:solidFill>
        </p:spPr>
        <p:txBody>
          <a:bodyPr>
            <a:spAutoFit/>
          </a:bodyPr>
          <a:lstStyle/>
          <a:p>
            <a:pPr algn="ctr" eaLnBrk="1" hangingPunct="1">
              <a:buFont typeface="Times New Roman" pitchFamily="18" charset="0"/>
              <a:buNone/>
              <a:defRPr/>
            </a:pPr>
            <a:r>
              <a:rPr lang="fr-FR" b="1" u="none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Construction du lien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99966" y="2781301"/>
            <a:ext cx="1562747" cy="461665"/>
          </a:xfrm>
          <a:prstGeom prst="rect">
            <a:avLst/>
          </a:prstGeom>
          <a:solidFill>
            <a:srgbClr val="A10F0F"/>
          </a:solidFill>
        </p:spPr>
        <p:txBody>
          <a:bodyPr wrap="none">
            <a:spAutoFit/>
          </a:bodyPr>
          <a:lstStyle/>
          <a:p>
            <a:pPr eaLnBrk="1" hangingPunct="1">
              <a:buFont typeface="Times New Roman" pitchFamily="18" charset="0"/>
              <a:buNone/>
              <a:defRPr/>
            </a:pPr>
            <a:r>
              <a:rPr lang="fr-FR" sz="2400" b="1" u="none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Savoir-faire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264651" y="2822576"/>
            <a:ext cx="1562747" cy="461665"/>
          </a:xfrm>
          <a:prstGeom prst="rect">
            <a:avLst/>
          </a:prstGeom>
          <a:solidFill>
            <a:srgbClr val="A10F0F"/>
          </a:solidFill>
        </p:spPr>
        <p:txBody>
          <a:bodyPr wrap="none">
            <a:spAutoFit/>
          </a:bodyPr>
          <a:lstStyle/>
          <a:p>
            <a:pPr eaLnBrk="1" hangingPunct="1">
              <a:buFont typeface="Times New Roman" pitchFamily="18" charset="0"/>
              <a:buNone/>
              <a:defRPr/>
            </a:pPr>
            <a:r>
              <a:rPr lang="fr-FR" sz="2400" b="1" u="none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Savoir-faire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99966" y="4132263"/>
            <a:ext cx="1698452" cy="461665"/>
          </a:xfrm>
          <a:prstGeom prst="rect">
            <a:avLst/>
          </a:prstGeom>
          <a:solidFill>
            <a:srgbClr val="A10F0F"/>
          </a:solidFill>
        </p:spPr>
        <p:txBody>
          <a:bodyPr wrap="none">
            <a:spAutoFit/>
          </a:bodyPr>
          <a:lstStyle/>
          <a:p>
            <a:pPr eaLnBrk="1" hangingPunct="1">
              <a:buFont typeface="Times New Roman" pitchFamily="18" charset="0"/>
              <a:buNone/>
              <a:defRPr/>
            </a:pPr>
            <a:r>
              <a:rPr lang="fr-FR" sz="2400" b="1" u="none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Vouloir-faire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9268885" y="4262438"/>
            <a:ext cx="1698452" cy="461665"/>
          </a:xfrm>
          <a:prstGeom prst="rect">
            <a:avLst/>
          </a:prstGeom>
          <a:solidFill>
            <a:srgbClr val="A10F0F"/>
          </a:solidFill>
        </p:spPr>
        <p:txBody>
          <a:bodyPr wrap="none">
            <a:spAutoFit/>
          </a:bodyPr>
          <a:lstStyle/>
          <a:p>
            <a:pPr eaLnBrk="1" hangingPunct="1">
              <a:buFont typeface="Times New Roman" pitchFamily="18" charset="0"/>
              <a:buNone/>
              <a:defRPr/>
            </a:pPr>
            <a:r>
              <a:rPr lang="fr-FR" sz="2400" b="1" u="none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Vouloir-faire</a:t>
            </a:r>
          </a:p>
        </p:txBody>
      </p:sp>
      <p:sp>
        <p:nvSpPr>
          <p:cNvPr id="28691" name="Espace réservé du numéro de diapositive 2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/>
            <a:fld id="{85054DC9-ACBD-EC49-9560-85FF6AA21866}" type="slidenum">
              <a:rPr lang="fr-FR" sz="2400" u="none">
                <a:solidFill>
                  <a:srgbClr val="000000"/>
                </a:solidFill>
                <a:latin typeface="Arial Narrow" charset="0"/>
              </a:rPr>
              <a:pPr eaLnBrk="1"/>
              <a:t>10</a:t>
            </a:fld>
            <a:endParaRPr lang="fr-FR" sz="2400" u="none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28693" name="Bulle ronde 26"/>
          <p:cNvSpPr>
            <a:spLocks noChangeArrowheads="1"/>
          </p:cNvSpPr>
          <p:nvPr/>
        </p:nvSpPr>
        <p:spPr bwMode="auto">
          <a:xfrm>
            <a:off x="6479118" y="909638"/>
            <a:ext cx="5568949" cy="863600"/>
          </a:xfrm>
          <a:prstGeom prst="wedgeEllipseCallout">
            <a:avLst>
              <a:gd name="adj1" fmla="val -50648"/>
              <a:gd name="adj2" fmla="val 257824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>
              <a:lnSpc>
                <a:spcPct val="60000"/>
              </a:lnSpc>
            </a:pPr>
            <a:r>
              <a:rPr lang="fr-FR" sz="2400" b="1" u="none">
                <a:solidFill>
                  <a:srgbClr val="006600"/>
                </a:solidFill>
                <a:latin typeface="Arial Narrow" charset="0"/>
              </a:rPr>
              <a:t>Compétence d’abord humaine puis technique : pédagogie et empathie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208434" y="1773238"/>
            <a:ext cx="350308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Font typeface="Times New Roman" pitchFamily="18" charset="0"/>
              <a:buNone/>
              <a:defRPr/>
            </a:pPr>
            <a:r>
              <a:rPr lang="fr-FR" sz="3200" b="1" u="none" dirty="0">
                <a:solidFill>
                  <a:srgbClr val="990000"/>
                </a:solidFill>
                <a:latin typeface="+mj-lt"/>
                <a:ea typeface="+mn-ea"/>
                <a:cs typeface="+mn-cs"/>
              </a:rPr>
              <a:t>Lecteur potentiel</a:t>
            </a:r>
          </a:p>
        </p:txBody>
      </p:sp>
    </p:spTree>
    <p:extLst>
      <p:ext uri="{BB962C8B-B14F-4D97-AF65-F5344CB8AC3E}">
        <p14:creationId xmlns:p14="http://schemas.microsoft.com/office/powerpoint/2010/main" val="969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143933" y="44451"/>
            <a:ext cx="12048067" cy="1787525"/>
          </a:xfrm>
        </p:spPr>
        <p:txBody>
          <a:bodyPr/>
          <a:lstStyle/>
          <a:p>
            <a:r>
              <a:rPr lang="fr-FR" sz="2800" b="1" dirty="0">
                <a:latin typeface="Arial Narrow" charset="0"/>
                <a:ea typeface="MS PGothic" charset="0"/>
              </a:rPr>
              <a:t>Evidence </a:t>
            </a:r>
            <a:r>
              <a:rPr lang="fr-FR" sz="2800" b="1" dirty="0" err="1">
                <a:latin typeface="Arial Narrow" charset="0"/>
                <a:ea typeface="MS PGothic" charset="0"/>
              </a:rPr>
              <a:t>from</a:t>
            </a:r>
            <a:r>
              <a:rPr lang="fr-FR" sz="2800" b="1" dirty="0">
                <a:latin typeface="Arial Narrow" charset="0"/>
                <a:ea typeface="MS PGothic" charset="0"/>
              </a:rPr>
              <a:t> a Collective Intelligence Factor in the Performance of </a:t>
            </a:r>
            <a:r>
              <a:rPr lang="fr-FR" sz="2800" b="1" dirty="0" err="1">
                <a:latin typeface="Arial Narrow" charset="0"/>
                <a:ea typeface="MS PGothic" charset="0"/>
              </a:rPr>
              <a:t>Human</a:t>
            </a:r>
            <a:r>
              <a:rPr lang="fr-FR" sz="2800" b="1" dirty="0">
                <a:latin typeface="Arial Narrow" charset="0"/>
                <a:ea typeface="MS PGothic" charset="0"/>
              </a:rPr>
              <a:t> Groups</a:t>
            </a:r>
            <a:r>
              <a:rPr lang="fr-FR" sz="2800" dirty="0">
                <a:latin typeface="Arial Narrow" charset="0"/>
                <a:ea typeface="MS PGothic" charset="0"/>
              </a:rPr>
              <a:t/>
            </a:r>
            <a:br>
              <a:rPr lang="fr-FR" sz="2800" dirty="0">
                <a:latin typeface="Arial Narrow" charset="0"/>
                <a:ea typeface="MS PGothic" charset="0"/>
              </a:rPr>
            </a:br>
            <a:r>
              <a:rPr lang="fr-FR" sz="1600" dirty="0">
                <a:latin typeface="Arial Narrow" charset="0"/>
                <a:ea typeface="MS PGothic" charset="0"/>
              </a:rPr>
              <a:t>Anita Williams Woolley Christopher F. </a:t>
            </a:r>
            <a:r>
              <a:rPr lang="fr-FR" sz="1600" dirty="0" err="1">
                <a:latin typeface="Arial Narrow" charset="0"/>
                <a:ea typeface="MS PGothic" charset="0"/>
              </a:rPr>
              <a:t>Chabris</a:t>
            </a:r>
            <a:r>
              <a:rPr lang="fr-FR" sz="1600" dirty="0">
                <a:latin typeface="Arial Narrow" charset="0"/>
                <a:ea typeface="MS PGothic" charset="0"/>
              </a:rPr>
              <a:t> Alex </a:t>
            </a:r>
            <a:r>
              <a:rPr lang="fr-FR" sz="1600" dirty="0" err="1">
                <a:latin typeface="Arial Narrow" charset="0"/>
                <a:ea typeface="MS PGothic" charset="0"/>
              </a:rPr>
              <a:t>Pentland</a:t>
            </a:r>
            <a:r>
              <a:rPr lang="fr-FR" sz="1600" dirty="0">
                <a:latin typeface="Arial Narrow" charset="0"/>
                <a:ea typeface="MS PGothic" charset="0"/>
              </a:rPr>
              <a:t> Nada </a:t>
            </a:r>
            <a:r>
              <a:rPr lang="fr-FR" sz="1600" dirty="0" err="1">
                <a:latin typeface="Arial Narrow" charset="0"/>
                <a:ea typeface="MS PGothic" charset="0"/>
              </a:rPr>
              <a:t>Hashm</a:t>
            </a:r>
            <a:r>
              <a:rPr lang="fr-FR" sz="1600" dirty="0">
                <a:latin typeface="Arial Narrow" charset="0"/>
                <a:ea typeface="MS PGothic" charset="0"/>
              </a:rPr>
              <a:t> Thomas Malone</a:t>
            </a:r>
            <a:r>
              <a:rPr lang="en-US" sz="1600" dirty="0">
                <a:latin typeface="Arial Narrow" charset="0"/>
                <a:ea typeface="MS PGothic" charset="0"/>
              </a:rPr>
              <a:t>http://</a:t>
            </a:r>
            <a:r>
              <a:rPr lang="en-US" sz="1600" dirty="0" err="1">
                <a:latin typeface="Arial Narrow" charset="0"/>
                <a:ea typeface="MS PGothic" charset="0"/>
              </a:rPr>
              <a:t>gap.hks.harvard.edu</a:t>
            </a:r>
            <a:r>
              <a:rPr lang="en-US" sz="1600" dirty="0">
                <a:latin typeface="Arial Narrow" charset="0"/>
                <a:ea typeface="MS PGothic" charset="0"/>
              </a:rPr>
              <a:t>/evidence-collective-intelligence-factor-performance-human-groups</a:t>
            </a:r>
            <a:br>
              <a:rPr lang="en-US" sz="1600" dirty="0">
                <a:latin typeface="Arial Narrow" charset="0"/>
                <a:ea typeface="MS PGothic" charset="0"/>
              </a:rPr>
            </a:br>
            <a:r>
              <a:rPr lang="en-US" sz="1800" dirty="0">
                <a:latin typeface="Arial Narrow" charset="0"/>
                <a:ea typeface="MS PGothic" charset="0"/>
              </a:rPr>
              <a:t>https://</a:t>
            </a:r>
            <a:r>
              <a:rPr lang="en-US" sz="1800" dirty="0" err="1">
                <a:latin typeface="Arial Narrow" charset="0"/>
                <a:ea typeface="MS PGothic" charset="0"/>
              </a:rPr>
              <a:t>phys.org</a:t>
            </a:r>
            <a:r>
              <a:rPr lang="en-US" sz="1800" dirty="0">
                <a:latin typeface="Arial Narrow" charset="0"/>
                <a:ea typeface="MS PGothic" charset="0"/>
              </a:rPr>
              <a:t>/news/2010-09-small-groups-distinctive-intelligence-difficult.html</a:t>
            </a:r>
            <a:endParaRPr lang="fr-FR" sz="2000" dirty="0">
              <a:latin typeface="Arial Narrow" charset="0"/>
              <a:ea typeface="MS PGothic" charset="0"/>
            </a:endParaRPr>
          </a:p>
        </p:txBody>
      </p:sp>
      <p:sp>
        <p:nvSpPr>
          <p:cNvPr id="31746" name="Espace réservé du contenu 2"/>
          <p:cNvSpPr>
            <a:spLocks noGrp="1"/>
          </p:cNvSpPr>
          <p:nvPr>
            <p:ph idx="1"/>
          </p:nvPr>
        </p:nvSpPr>
        <p:spPr>
          <a:xfrm>
            <a:off x="1129279" y="4195182"/>
            <a:ext cx="9541933" cy="2295525"/>
          </a:xfrm>
        </p:spPr>
        <p:txBody>
          <a:bodyPr/>
          <a:lstStyle/>
          <a:p>
            <a:r>
              <a:rPr lang="en-US" sz="1600" dirty="0">
                <a:latin typeface="Arial Narrow" charset="0"/>
                <a:ea typeface="MS PGothic" charset="0"/>
              </a:rPr>
              <a:t>“groups whose members had higher levels of "social sensitivity" were more collectively intelligent. </a:t>
            </a:r>
          </a:p>
          <a:p>
            <a:r>
              <a:rPr lang="en-US" sz="1600" dirty="0">
                <a:latin typeface="Arial Narrow" charset="0"/>
                <a:ea typeface="MS PGothic" charset="0"/>
              </a:rPr>
              <a:t>"</a:t>
            </a:r>
            <a:r>
              <a:rPr lang="en-US" sz="1600" dirty="0">
                <a:solidFill>
                  <a:srgbClr val="1D3890"/>
                </a:solidFill>
                <a:latin typeface="Arial Narrow" charset="0"/>
                <a:ea typeface="MS PGothic" charset="0"/>
              </a:rPr>
              <a:t>Social sensitivity</a:t>
            </a:r>
            <a:r>
              <a:rPr lang="en-US" sz="1600" dirty="0">
                <a:latin typeface="Arial Narrow" charset="0"/>
                <a:ea typeface="MS PGothic" charset="0"/>
              </a:rPr>
              <a:t> has to do with how well group members perceive each other's </a:t>
            </a:r>
            <a:r>
              <a:rPr lang="en-US" sz="1600" dirty="0">
                <a:solidFill>
                  <a:srgbClr val="000090"/>
                </a:solidFill>
                <a:latin typeface="Arial Narrow" charset="0"/>
                <a:ea typeface="MS PGothic" charset="0"/>
              </a:rPr>
              <a:t>emotions</a:t>
            </a:r>
            <a:r>
              <a:rPr lang="en-US" sz="1600" dirty="0">
                <a:latin typeface="Arial Narrow" charset="0"/>
                <a:ea typeface="MS PGothic" charset="0"/>
              </a:rPr>
              <a:t>,” </a:t>
            </a:r>
          </a:p>
          <a:p>
            <a:r>
              <a:rPr lang="en-US" sz="1600" dirty="0">
                <a:latin typeface="Arial Narrow" charset="0"/>
                <a:ea typeface="MS PGothic" charset="0"/>
              </a:rPr>
              <a:t>"Also, in groups </a:t>
            </a:r>
            <a:r>
              <a:rPr lang="en-US" sz="1600" dirty="0">
                <a:solidFill>
                  <a:srgbClr val="000090"/>
                </a:solidFill>
                <a:latin typeface="Arial Narrow" charset="0"/>
                <a:ea typeface="MS PGothic" charset="0"/>
              </a:rPr>
              <a:t>where one person dominated</a:t>
            </a:r>
            <a:r>
              <a:rPr lang="en-US" sz="1600" dirty="0">
                <a:latin typeface="Arial Narrow" charset="0"/>
                <a:ea typeface="MS PGothic" charset="0"/>
              </a:rPr>
              <a:t>, the group was less collectively intelligent than in groups where the conversational turns were more evenly distributed," </a:t>
            </a:r>
          </a:p>
          <a:p>
            <a:r>
              <a:rPr lang="en-US" sz="1600" dirty="0">
                <a:latin typeface="Arial Narrow" charset="0"/>
                <a:ea typeface="MS PGothic" charset="0"/>
              </a:rPr>
              <a:t>“Teams containing </a:t>
            </a:r>
            <a:r>
              <a:rPr lang="en-US" sz="1600" dirty="0">
                <a:solidFill>
                  <a:srgbClr val="000090"/>
                </a:solidFill>
                <a:latin typeface="Arial Narrow" charset="0"/>
                <a:ea typeface="MS PGothic" charset="0"/>
              </a:rPr>
              <a:t>more women </a:t>
            </a:r>
            <a:r>
              <a:rPr lang="en-US" sz="1600" dirty="0">
                <a:latin typeface="Arial Narrow" charset="0"/>
                <a:ea typeface="MS PGothic" charset="0"/>
              </a:rPr>
              <a:t>demonstrated greater social sensitivity and in turn greater collective intelligence compared </a:t>
            </a:r>
            <a:r>
              <a:rPr lang="en-US" sz="1600" dirty="0" smtClean="0">
                <a:latin typeface="Arial Narrow" charset="0"/>
                <a:ea typeface="MS PGothic" charset="0"/>
              </a:rPr>
              <a:t>to </a:t>
            </a:r>
            <a:r>
              <a:rPr lang="en-US" sz="1600" dirty="0">
                <a:latin typeface="Arial Narrow" charset="0"/>
                <a:ea typeface="MS PGothic" charset="0"/>
              </a:rPr>
              <a:t>teams containing fewer women.”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051809" y="6356350"/>
            <a:ext cx="3712611" cy="365125"/>
          </a:xfrm>
        </p:spPr>
        <p:txBody>
          <a:bodyPr/>
          <a:lstStyle/>
          <a:p>
            <a:pPr algn="ctr">
              <a:defRPr/>
            </a:pPr>
            <a:r>
              <a:rPr lang="fr-FR" sz="1600" b="1" dirty="0" err="1" smtClean="0"/>
              <a:t>andre-yves.portnoff@wanadoo.fr</a:t>
            </a:r>
            <a:endParaRPr lang="fr-FR" sz="1600" b="1" dirty="0"/>
          </a:p>
        </p:txBody>
      </p:sp>
      <p:sp>
        <p:nvSpPr>
          <p:cNvPr id="317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9FB03AA-80F3-5749-99BA-C778BD9D0CC4}" type="slidenum">
              <a:rPr lang="fr-FR" sz="1800" u="none">
                <a:solidFill>
                  <a:schemeClr val="tx1"/>
                </a:solidFill>
                <a:latin typeface="Arial Narrow" charset="0"/>
              </a:rPr>
              <a:pPr/>
              <a:t>11</a:t>
            </a:fld>
            <a:endParaRPr lang="fr-FR" sz="1800" u="none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31749" name="Espace réservé du contenu 2"/>
          <p:cNvSpPr txBox="1">
            <a:spLocks/>
          </p:cNvSpPr>
          <p:nvPr/>
        </p:nvSpPr>
        <p:spPr bwMode="auto">
          <a:xfrm>
            <a:off x="624418" y="1844676"/>
            <a:ext cx="11135783" cy="2447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>
            <a:lvl1pPr marL="342900" indent="-3429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sz="3200" b="1" u="none" dirty="0">
                <a:solidFill>
                  <a:srgbClr val="990000"/>
                </a:solidFill>
                <a:latin typeface="Arial Narrow" charset="0"/>
              </a:rPr>
              <a:t>Capacité supérieure à résoudre les problèmes si: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r-FR" sz="2400" b="1" u="none" dirty="0">
                <a:solidFill>
                  <a:srgbClr val="336699"/>
                </a:solidFill>
                <a:latin typeface="Arial Narrow" charset="0"/>
              </a:rPr>
              <a:t>Plus de "social </a:t>
            </a:r>
            <a:r>
              <a:rPr lang="fr-FR" sz="2400" b="1" u="none" dirty="0" err="1">
                <a:solidFill>
                  <a:srgbClr val="336699"/>
                </a:solidFill>
                <a:latin typeface="Arial Narrow" charset="0"/>
              </a:rPr>
              <a:t>sensitivity</a:t>
            </a:r>
            <a:r>
              <a:rPr lang="fr-FR" sz="2400" b="1" u="none" dirty="0">
                <a:solidFill>
                  <a:srgbClr val="336699"/>
                </a:solidFill>
                <a:latin typeface="Arial Narrow" charset="0"/>
              </a:rPr>
              <a:t>" chez les membres.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r-FR" sz="2400" b="1" u="none" dirty="0">
                <a:solidFill>
                  <a:srgbClr val="336699"/>
                </a:solidFill>
                <a:latin typeface="Arial Narrow" charset="0"/>
              </a:rPr>
              <a:t>Bonne compréhension des émotions de chacun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b="1" u="none" dirty="0">
                <a:solidFill>
                  <a:srgbClr val="990000"/>
                </a:solidFill>
                <a:latin typeface="Arial Narrow" charset="0"/>
              </a:rPr>
              <a:t>= empathie et intelligence émotionnelle.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r-FR" sz="2400" b="1" u="none" dirty="0">
                <a:solidFill>
                  <a:srgbClr val="336699"/>
                </a:solidFill>
                <a:latin typeface="Arial Narrow" charset="0"/>
              </a:rPr>
              <a:t>Pas de personnage dominant, parole répartie.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r-FR" sz="2400" b="1" u="none" dirty="0">
                <a:solidFill>
                  <a:srgbClr val="336699"/>
                </a:solidFill>
                <a:latin typeface="Arial Narrow" charset="0"/>
              </a:rPr>
              <a:t>Plus de femmes </a:t>
            </a:r>
            <a:r>
              <a:rPr lang="fr-FR" sz="2400" b="1" u="none" dirty="0">
                <a:solidFill>
                  <a:srgbClr val="336699"/>
                </a:solidFill>
                <a:latin typeface="Arial Narrow" charset="0"/>
                <a:sym typeface="Wingdings" charset="0"/>
              </a:rPr>
              <a:t> meilleure intelligence relationnelle</a:t>
            </a:r>
            <a:r>
              <a:rPr lang="fr-FR" sz="2400" b="1" u="none" dirty="0" smtClean="0">
                <a:solidFill>
                  <a:srgbClr val="336699"/>
                </a:solidFill>
                <a:latin typeface="Arial Narrow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b="1" u="none" dirty="0">
              <a:solidFill>
                <a:srgbClr val="990000"/>
              </a:solidFill>
              <a:latin typeface="Arial Narrow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503" y="5997900"/>
            <a:ext cx="11058698" cy="44319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fr-FR" dirty="0" smtClean="0"/>
              <a:t>Lire : Diversité</a:t>
            </a:r>
            <a:r>
              <a:rPr lang="fr-FR" dirty="0"/>
              <a:t>, créativité et </a:t>
            </a:r>
            <a:r>
              <a:rPr lang="fr-FR" dirty="0" smtClean="0"/>
              <a:t>compétitivité, A-</a:t>
            </a:r>
            <a:r>
              <a:rPr lang="fr-FR" dirty="0"/>
              <a:t>Y Portnoff 17 octobre 2017. </a:t>
            </a:r>
            <a:r>
              <a:rPr lang="fr-FR" dirty="0" err="1"/>
              <a:t>https</a:t>
            </a:r>
            <a:r>
              <a:rPr lang="fr-FR" dirty="0"/>
              <a:t>://</a:t>
            </a:r>
            <a:r>
              <a:rPr lang="fr-FR" dirty="0" err="1"/>
              <a:t>www.futuribles.com</a:t>
            </a:r>
            <a:r>
              <a:rPr lang="fr-FR" dirty="0"/>
              <a:t>/</a:t>
            </a:r>
            <a:r>
              <a:rPr lang="fr-FR" dirty="0" err="1"/>
              <a:t>fr</a:t>
            </a:r>
            <a:r>
              <a:rPr lang="fr-FR" dirty="0"/>
              <a:t>/article/</a:t>
            </a:r>
            <a:r>
              <a:rPr lang="fr-FR" dirty="0" err="1"/>
              <a:t>diversite</a:t>
            </a:r>
            <a:r>
              <a:rPr lang="fr-FR" dirty="0"/>
              <a:t>-</a:t>
            </a:r>
            <a:r>
              <a:rPr lang="fr-FR" dirty="0" err="1"/>
              <a:t>creativite</a:t>
            </a:r>
            <a:r>
              <a:rPr lang="fr-FR" dirty="0"/>
              <a:t>-et-</a:t>
            </a:r>
            <a:r>
              <a:rPr lang="fr-FR" dirty="0" err="1"/>
              <a:t>competitivite</a:t>
            </a:r>
            <a:r>
              <a:rPr lang="fr-F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076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12192000" cy="1009650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 Narrow" charset="0"/>
                <a:ea typeface="MS PGothic" charset="0"/>
              </a:rPr>
              <a:t>Diversité au sommet </a:t>
            </a:r>
            <a:r>
              <a:rPr lang="fr-FR" sz="3200" b="1" dirty="0">
                <a:latin typeface="Arial Narrow" charset="0"/>
                <a:ea typeface="MS PGothic" charset="0"/>
                <a:sym typeface="Wingdings" charset="0"/>
              </a:rPr>
              <a:t></a:t>
            </a:r>
            <a:r>
              <a:rPr lang="fr-FR" sz="3200" b="1" dirty="0">
                <a:latin typeface="Arial Narrow" charset="0"/>
                <a:ea typeface="MS PGothic" charset="0"/>
              </a:rPr>
              <a:t>créativité </a:t>
            </a:r>
            <a:r>
              <a:rPr lang="fr-FR" sz="3200" b="1" dirty="0">
                <a:latin typeface="Arial Narrow" charset="0"/>
                <a:ea typeface="MS PGothic" charset="0"/>
                <a:sym typeface="Wingdings" charset="0"/>
              </a:rPr>
              <a:t> </a:t>
            </a:r>
            <a:r>
              <a:rPr lang="fr-FR" sz="3200" b="1" dirty="0" smtClean="0">
                <a:latin typeface="Arial Narrow" charset="0"/>
                <a:ea typeface="MS PGothic" charset="0"/>
                <a:sym typeface="Wingdings" charset="0"/>
              </a:rPr>
              <a:t>plus de chiffre d’affaire </a:t>
            </a:r>
            <a:r>
              <a:rPr lang="fr-FR" sz="2000" dirty="0" smtClean="0">
                <a:latin typeface="Arial Narrow" charset="0"/>
                <a:ea typeface="MS PGothic" charset="0"/>
              </a:rPr>
              <a:t>http</a:t>
            </a:r>
            <a:r>
              <a:rPr lang="fr-FR" sz="2000" dirty="0">
                <a:latin typeface="Arial Narrow" charset="0"/>
                <a:ea typeface="MS PGothic" charset="0"/>
              </a:rPr>
              <a:t>://</a:t>
            </a:r>
            <a:r>
              <a:rPr lang="fr-FR" sz="2000" dirty="0" err="1">
                <a:latin typeface="Arial Narrow" charset="0"/>
                <a:ea typeface="MS PGothic" charset="0"/>
              </a:rPr>
              <a:t>www.talentinnovation.org</a:t>
            </a:r>
            <a:r>
              <a:rPr lang="fr-FR" sz="2000" dirty="0">
                <a:latin typeface="Arial Narrow" charset="0"/>
                <a:ea typeface="MS PGothic" charset="0"/>
              </a:rPr>
              <a:t>/</a:t>
            </a:r>
            <a:r>
              <a:rPr lang="fr-FR" sz="2000" dirty="0" err="1">
                <a:latin typeface="Arial Narrow" charset="0"/>
                <a:ea typeface="MS PGothic" charset="0"/>
              </a:rPr>
              <a:t>assets</a:t>
            </a:r>
            <a:r>
              <a:rPr lang="fr-FR" sz="2000" dirty="0">
                <a:latin typeface="Arial Narrow" charset="0"/>
                <a:ea typeface="MS PGothic" charset="0"/>
              </a:rPr>
              <a:t>/IDMG-</a:t>
            </a:r>
            <a:r>
              <a:rPr lang="fr-FR" sz="2000" dirty="0" err="1">
                <a:latin typeface="Arial Narrow" charset="0"/>
                <a:ea typeface="MS PGothic" charset="0"/>
              </a:rPr>
              <a:t>ExecSummFINAL</a:t>
            </a:r>
            <a:r>
              <a:rPr lang="fr-FR" sz="2000" dirty="0">
                <a:latin typeface="Arial Narrow" charset="0"/>
                <a:ea typeface="MS PGothic" charset="0"/>
              </a:rPr>
              <a:t>-</a:t>
            </a:r>
            <a:r>
              <a:rPr lang="fr-FR" sz="2000" dirty="0" err="1">
                <a:latin typeface="Arial Narrow" charset="0"/>
                <a:ea typeface="MS PGothic" charset="0"/>
              </a:rPr>
              <a:t>CTI.pdf</a:t>
            </a:r>
            <a:r>
              <a:rPr lang="fr-FR" sz="2000" dirty="0">
                <a:latin typeface="Arial Narrow" charset="0"/>
                <a:ea typeface="MS PGothic" charset="0"/>
              </a:rPr>
              <a:t/>
            </a:r>
            <a:br>
              <a:rPr lang="fr-FR" sz="2000" dirty="0">
                <a:latin typeface="Arial Narrow" charset="0"/>
                <a:ea typeface="MS PGothic" charset="0"/>
              </a:rPr>
            </a:br>
            <a:r>
              <a:rPr lang="fr-FR" sz="1400" dirty="0">
                <a:latin typeface="Arial Narrow" charset="0"/>
                <a:ea typeface="MS PGothic" charset="0"/>
              </a:rPr>
              <a:t>confirmé par : BCG : How diverse leadership teams </a:t>
            </a:r>
            <a:r>
              <a:rPr lang="fr-FR" sz="1400" dirty="0" err="1">
                <a:latin typeface="Arial Narrow" charset="0"/>
                <a:ea typeface="MS PGothic" charset="0"/>
              </a:rPr>
              <a:t>boost</a:t>
            </a:r>
            <a:r>
              <a:rPr lang="fr-FR" sz="1400" dirty="0">
                <a:latin typeface="Arial Narrow" charset="0"/>
                <a:ea typeface="MS PGothic" charset="0"/>
              </a:rPr>
              <a:t> innovation, janvier 2018  </a:t>
            </a:r>
            <a:br>
              <a:rPr lang="fr-FR" sz="1400" dirty="0">
                <a:latin typeface="Arial Narrow" charset="0"/>
                <a:ea typeface="MS PGothic" charset="0"/>
              </a:rPr>
            </a:br>
            <a:r>
              <a:rPr lang="fr-FR" sz="1400" b="0" dirty="0" err="1">
                <a:latin typeface="Arial Narrow" charset="0"/>
                <a:ea typeface="MS PGothic" charset="0"/>
              </a:rPr>
              <a:t>https</a:t>
            </a:r>
            <a:r>
              <a:rPr lang="fr-FR" sz="1400" b="0" dirty="0">
                <a:latin typeface="Arial Narrow" charset="0"/>
                <a:ea typeface="MS PGothic" charset="0"/>
              </a:rPr>
              <a:t>://</a:t>
            </a:r>
            <a:r>
              <a:rPr lang="fr-FR" sz="1400" b="0" dirty="0" err="1">
                <a:latin typeface="Arial Narrow" charset="0"/>
                <a:ea typeface="MS PGothic" charset="0"/>
              </a:rPr>
              <a:t>www.bcg.com</a:t>
            </a:r>
            <a:r>
              <a:rPr lang="fr-FR" sz="1400" b="0" dirty="0">
                <a:latin typeface="Arial Narrow" charset="0"/>
                <a:ea typeface="MS PGothic" charset="0"/>
              </a:rPr>
              <a:t>/publications/2018/how-diverse-leadership-teams-</a:t>
            </a:r>
            <a:r>
              <a:rPr lang="fr-FR" sz="1400" b="0" dirty="0" err="1">
                <a:latin typeface="Arial Narrow" charset="0"/>
                <a:ea typeface="MS PGothic" charset="0"/>
              </a:rPr>
              <a:t>boost</a:t>
            </a:r>
            <a:r>
              <a:rPr lang="fr-FR" sz="1400" b="0" dirty="0">
                <a:latin typeface="Arial Narrow" charset="0"/>
                <a:ea typeface="MS PGothic" charset="0"/>
              </a:rPr>
              <a:t>-</a:t>
            </a:r>
            <a:r>
              <a:rPr lang="fr-FR" sz="1400" b="0" dirty="0" err="1">
                <a:latin typeface="Arial Narrow" charset="0"/>
                <a:ea typeface="MS PGothic" charset="0"/>
              </a:rPr>
              <a:t>innovation.aspx</a:t>
            </a:r>
            <a:endParaRPr lang="fr-FR" sz="1400" dirty="0">
              <a:latin typeface="Arial Narrow" charset="0"/>
              <a:ea typeface="MS PGothic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800351" y="6399213"/>
            <a:ext cx="5791200" cy="45720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andre-yves.portnoff@wanadoo.fr</a:t>
            </a:r>
            <a:endParaRPr lang="fr-FR" dirty="0"/>
          </a:p>
        </p:txBody>
      </p:sp>
      <p:sp>
        <p:nvSpPr>
          <p:cNvPr id="337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9245600" y="6500813"/>
            <a:ext cx="2540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1C6CA7D-6C98-8148-BD04-0B5F951A11C8}" type="slidenum">
              <a:rPr lang="fr-FR" sz="1800" u="none">
                <a:solidFill>
                  <a:schemeClr val="tx1"/>
                </a:solidFill>
                <a:latin typeface="Arial Narrow" charset="0"/>
              </a:rPr>
              <a:pPr/>
              <a:t>12</a:t>
            </a:fld>
            <a:endParaRPr lang="fr-FR" sz="1800" u="none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15999" y="3708400"/>
            <a:ext cx="10263717" cy="2174954"/>
          </a:xfrm>
          <a:prstGeom prst="rect">
            <a:avLst/>
          </a:prstGeom>
          <a:solidFill>
            <a:srgbClr val="FFFFFF"/>
          </a:solidFill>
          <a:ln>
            <a:solidFill>
              <a:srgbClr val="2D2DB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2800" b="1" u="none" dirty="0">
                <a:solidFill>
                  <a:srgbClr val="A24215"/>
                </a:solidFill>
                <a:latin typeface="+mj-lt"/>
              </a:rPr>
              <a:t>Décideurs avec 2 « diversités » </a:t>
            </a:r>
          </a:p>
          <a:p>
            <a:pPr>
              <a:lnSpc>
                <a:spcPct val="80000"/>
              </a:lnSpc>
              <a:defRPr/>
            </a:pPr>
            <a:endParaRPr lang="fr-FR" sz="2800" b="1" u="none" dirty="0">
              <a:solidFill>
                <a:srgbClr val="1D3890"/>
              </a:solidFill>
              <a:latin typeface="+mj-lt"/>
              <a:sym typeface="Wingdings"/>
            </a:endParaRPr>
          </a:p>
          <a:p>
            <a:pPr marL="342900" indent="-342900">
              <a:lnSpc>
                <a:spcPct val="80000"/>
              </a:lnSpc>
              <a:buFont typeface="Wingdings" charset="0"/>
              <a:buChar char="è"/>
              <a:defRPr/>
            </a:pPr>
            <a:r>
              <a:rPr lang="fr-FR" sz="2800" b="1" u="none" dirty="0">
                <a:solidFill>
                  <a:srgbClr val="1D3890"/>
                </a:solidFill>
                <a:latin typeface="+mj-lt"/>
                <a:sym typeface="Wingdings"/>
              </a:rPr>
              <a:t>2 fois plus de salariés se sentent libres de s’exprimer et  écoutés</a:t>
            </a:r>
            <a:endParaRPr lang="fr-FR" sz="2800" b="1" u="none" dirty="0">
              <a:solidFill>
                <a:srgbClr val="1D3890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buFont typeface="Wingdings" charset="0"/>
              <a:buChar char="è"/>
              <a:defRPr/>
            </a:pPr>
            <a:r>
              <a:rPr lang="fr-FR" sz="2800" b="1" u="none" dirty="0">
                <a:solidFill>
                  <a:srgbClr val="1D3890"/>
                </a:solidFill>
                <a:latin typeface="+mj-lt"/>
                <a:sym typeface="Wingdings"/>
              </a:rPr>
              <a:t>plus d’idées approuvées, développées, commercialisées</a:t>
            </a:r>
          </a:p>
          <a:p>
            <a:pPr marL="342900" indent="-342900">
              <a:lnSpc>
                <a:spcPct val="80000"/>
              </a:lnSpc>
              <a:buFont typeface="Wingdings" charset="0"/>
              <a:buChar char="è"/>
              <a:defRPr/>
            </a:pPr>
            <a:r>
              <a:rPr lang="fr-FR" sz="2800" b="1" u="none" dirty="0">
                <a:solidFill>
                  <a:srgbClr val="1D3890"/>
                </a:solidFill>
                <a:latin typeface="+mj-lt"/>
                <a:sym typeface="Wingdings"/>
              </a:rPr>
              <a:t>Plus de parts de marchés :   48% contre 33%</a:t>
            </a:r>
          </a:p>
          <a:p>
            <a:pPr marL="342900" indent="-342900">
              <a:lnSpc>
                <a:spcPct val="80000"/>
              </a:lnSpc>
              <a:buFont typeface="Wingdings" charset="0"/>
              <a:buChar char="è"/>
              <a:defRPr/>
            </a:pPr>
            <a:r>
              <a:rPr lang="fr-FR" sz="2800" b="1" u="none" dirty="0">
                <a:solidFill>
                  <a:srgbClr val="1D3890"/>
                </a:solidFill>
                <a:latin typeface="+mj-lt"/>
                <a:sym typeface="Wingdings"/>
              </a:rPr>
              <a:t>Plus de marchés nouveaux: 46% contre 27%</a:t>
            </a:r>
          </a:p>
        </p:txBody>
      </p:sp>
      <p:sp>
        <p:nvSpPr>
          <p:cNvPr id="33797" name="ZoneTexte 7"/>
          <p:cNvSpPr txBox="1">
            <a:spLocks noChangeArrowheads="1"/>
          </p:cNvSpPr>
          <p:nvPr/>
        </p:nvSpPr>
        <p:spPr bwMode="auto">
          <a:xfrm>
            <a:off x="1015999" y="1196976"/>
            <a:ext cx="10263717" cy="232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fr-FR" sz="2400" b="1" u="none">
                <a:solidFill>
                  <a:srgbClr val="A24215"/>
                </a:solidFill>
                <a:latin typeface="Arial Narrow" charset="0"/>
              </a:rPr>
              <a:t>Chefs d’équipes avec 3 « diversités » </a:t>
            </a:r>
            <a:endParaRPr lang="fr-FR" sz="2400" b="1" u="none">
              <a:solidFill>
                <a:srgbClr val="A24215"/>
              </a:solidFill>
              <a:latin typeface="Arial Narrow" charset="0"/>
              <a:sym typeface="Wingdings" charset="0"/>
            </a:endParaRPr>
          </a:p>
          <a:p>
            <a:pPr algn="ctr">
              <a:lnSpc>
                <a:spcPct val="110000"/>
              </a:lnSpc>
            </a:pPr>
            <a:endParaRPr lang="fr-FR" b="1" u="none">
              <a:solidFill>
                <a:srgbClr val="1D3890"/>
              </a:solidFill>
              <a:latin typeface="Arial Narrow" charset="0"/>
              <a:sym typeface="Wingdings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fr-FR" sz="2400" b="1" u="none">
                <a:solidFill>
                  <a:srgbClr val="1D3890"/>
                </a:solidFill>
                <a:latin typeface="Arial Narrow" charset="0"/>
                <a:sym typeface="Wingdings" charset="0"/>
              </a:rPr>
              <a:t>veillent à ce que chacun s’exprime et soit entendu,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fr-FR" sz="2400" b="1" u="none">
                <a:solidFill>
                  <a:srgbClr val="1D3890"/>
                </a:solidFill>
                <a:latin typeface="Arial Narrow" charset="0"/>
                <a:sym typeface="Wingdings" charset="0"/>
              </a:rPr>
              <a:t>et que proposer des idées neuves soit sans risque,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fr-FR" sz="2400" b="1" u="none">
                <a:solidFill>
                  <a:srgbClr val="1D3890"/>
                </a:solidFill>
                <a:latin typeface="Arial Narrow" charset="0"/>
                <a:sym typeface="Wingdings" charset="0"/>
              </a:rPr>
              <a:t>poussent chacun à prendre des décisions,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fr-FR" sz="2400" b="1" u="none">
                <a:solidFill>
                  <a:srgbClr val="1D3890"/>
                </a:solidFill>
                <a:latin typeface="Arial Narrow" charset="0"/>
                <a:sym typeface="Wingdings" charset="0"/>
              </a:rPr>
              <a:t>prennent des avis et en tiennent compte,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fr-FR" sz="2400" b="1" u="none">
                <a:solidFill>
                  <a:srgbClr val="1D3890"/>
                </a:solidFill>
                <a:latin typeface="Arial Narrow" charset="0"/>
                <a:sym typeface="Wingdings" charset="0"/>
              </a:rPr>
              <a:t>partage le mérite des succès avec l’équipe.</a:t>
            </a:r>
          </a:p>
        </p:txBody>
      </p:sp>
    </p:spTree>
    <p:extLst>
      <p:ext uri="{BB962C8B-B14F-4D97-AF65-F5344CB8AC3E}">
        <p14:creationId xmlns:p14="http://schemas.microsoft.com/office/powerpoint/2010/main" val="147383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andre-yves.portnoff@wanadoo.fr</a:t>
            </a:r>
            <a:endParaRPr lang="fr-FR"/>
          </a:p>
        </p:txBody>
      </p:sp>
      <p:sp>
        <p:nvSpPr>
          <p:cNvPr id="327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1CAD848-5C2D-1B48-A8EC-6F3E5244BEA8}" type="slidenum">
              <a:rPr lang="fr-FR" sz="1800" u="none">
                <a:solidFill>
                  <a:schemeClr val="tx1"/>
                </a:solidFill>
                <a:latin typeface="Arial Narrow" charset="0"/>
              </a:rPr>
              <a:pPr/>
              <a:t>13</a:t>
            </a:fld>
            <a:endParaRPr lang="fr-FR" sz="1800" u="none">
              <a:solidFill>
                <a:schemeClr val="tx1"/>
              </a:solidFill>
              <a:latin typeface="Arial Narrow" charset="0"/>
            </a:endParaRPr>
          </a:p>
        </p:txBody>
      </p:sp>
      <p:pic>
        <p:nvPicPr>
          <p:cNvPr id="32772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633" y="0"/>
            <a:ext cx="94648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1871134" y="1268414"/>
            <a:ext cx="6913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800" u="none">
                <a:solidFill>
                  <a:srgbClr val="000090"/>
                </a:solidFill>
              </a:rPr>
              <a:t>https://www.bcg.com/publications/2017/people-organization-leadership-talent-innovation-through-diversity-mix-that-matters.aspx</a:t>
            </a:r>
          </a:p>
        </p:txBody>
      </p:sp>
    </p:spTree>
    <p:extLst>
      <p:ext uri="{BB962C8B-B14F-4D97-AF65-F5344CB8AC3E}">
        <p14:creationId xmlns:p14="http://schemas.microsoft.com/office/powerpoint/2010/main" val="379560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624417" y="0"/>
            <a:ext cx="10972800" cy="86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6344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fr-FR" sz="4400" b="1" u="none">
                <a:solidFill>
                  <a:srgbClr val="002060"/>
                </a:solidFill>
                <a:latin typeface="Arial Narrow" charset="0"/>
              </a:rPr>
              <a:t>La bienveillance : un actif essentiel</a:t>
            </a:r>
          </a:p>
        </p:txBody>
      </p:sp>
      <p:pic>
        <p:nvPicPr>
          <p:cNvPr id="30722" name="Picture 2" descr="mr-elmar-mock-inventor-of-the-swatch-guest-speaker-at-the-2010-world-entrepreneurship-forum-lyon_actualit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41" y="1844853"/>
            <a:ext cx="1628010" cy="167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3" name="Picture 3" descr="Ernst Thom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157" y="2109788"/>
            <a:ext cx="136859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66480" y="3429001"/>
            <a:ext cx="1605224" cy="463846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2400" b="1" u="none">
                <a:solidFill>
                  <a:srgbClr val="FFFF00"/>
                </a:solidFill>
                <a:latin typeface="Arial Narrow" charset="0"/>
              </a:rPr>
              <a:t>Elmar Mock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2223402" y="3270250"/>
            <a:ext cx="2131484" cy="12017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2400" b="1" u="none">
                <a:solidFill>
                  <a:srgbClr val="FFFF00"/>
                </a:solidFill>
                <a:latin typeface="Arial Narrow" charset="0"/>
              </a:rPr>
              <a:t>Interactions</a:t>
            </a:r>
          </a:p>
          <a:p>
            <a:pPr eaLnBrk="1" hangingPunct="1"/>
            <a:r>
              <a:rPr lang="fr-FR" sz="2400" b="1" u="none">
                <a:solidFill>
                  <a:srgbClr val="FFFF00"/>
                </a:solidFill>
                <a:latin typeface="Arial Narrow" charset="0"/>
              </a:rPr>
              <a:t>Respect </a:t>
            </a:r>
          </a:p>
          <a:p>
            <a:pPr eaLnBrk="1" hangingPunct="1"/>
            <a:r>
              <a:rPr lang="fr-FR" sz="2400" b="1" u="none">
                <a:solidFill>
                  <a:srgbClr val="FFFF00"/>
                </a:solidFill>
                <a:latin typeface="Arial Narrow" charset="0"/>
              </a:rPr>
              <a:t>Confiance</a:t>
            </a:r>
          </a:p>
        </p:txBody>
      </p:sp>
      <p:sp>
        <p:nvSpPr>
          <p:cNvPr id="30726" name="Oval 9"/>
          <p:cNvSpPr>
            <a:spLocks noChangeArrowheads="1"/>
          </p:cNvSpPr>
          <p:nvPr/>
        </p:nvSpPr>
        <p:spPr bwMode="auto">
          <a:xfrm>
            <a:off x="260351" y="1500188"/>
            <a:ext cx="5164667" cy="3727450"/>
          </a:xfrm>
          <a:prstGeom prst="ellipse">
            <a:avLst/>
          </a:prstGeom>
          <a:noFill/>
          <a:ln w="76320">
            <a:solidFill>
              <a:srgbClr val="2A4B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u="none"/>
          </a:p>
        </p:txBody>
      </p:sp>
      <p:sp>
        <p:nvSpPr>
          <p:cNvPr id="30727" name="AutoShape 10"/>
          <p:cNvSpPr>
            <a:spLocks noChangeArrowheads="1"/>
          </p:cNvSpPr>
          <p:nvPr/>
        </p:nvSpPr>
        <p:spPr bwMode="auto">
          <a:xfrm>
            <a:off x="5715001" y="3265489"/>
            <a:ext cx="2205567" cy="7143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/>
          </a:p>
        </p:txBody>
      </p:sp>
      <p:pic>
        <p:nvPicPr>
          <p:cNvPr id="30728" name="Picture 1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91652" y="1844853"/>
            <a:ext cx="2561166" cy="207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1968501" y="785814"/>
            <a:ext cx="168063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3600" b="1" u="none">
                <a:solidFill>
                  <a:srgbClr val="C00000"/>
                </a:solidFill>
                <a:latin typeface="Arial Narrow" charset="0"/>
              </a:rPr>
              <a:t>1980</a:t>
            </a:r>
          </a:p>
        </p:txBody>
      </p:sp>
      <p:sp>
        <p:nvSpPr>
          <p:cNvPr id="30730" name="Text Box 13"/>
          <p:cNvSpPr txBox="1">
            <a:spLocks noChangeArrowheads="1"/>
          </p:cNvSpPr>
          <p:nvPr/>
        </p:nvSpPr>
        <p:spPr bwMode="auto">
          <a:xfrm>
            <a:off x="9391652" y="785814"/>
            <a:ext cx="168063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3600" b="1">
                <a:solidFill>
                  <a:srgbClr val="C00000"/>
                </a:solidFill>
                <a:latin typeface="Arial Narrow" charset="0"/>
              </a:rPr>
              <a:t>1983</a:t>
            </a:r>
          </a:p>
        </p:txBody>
      </p:sp>
      <p:pic>
        <p:nvPicPr>
          <p:cNvPr id="30731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1652" y="4199135"/>
            <a:ext cx="2566628" cy="6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368576" y="5273289"/>
            <a:ext cx="12143316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3200" b="1" u="none" dirty="0" smtClean="0">
                <a:solidFill>
                  <a:srgbClr val="C00000"/>
                </a:solidFill>
                <a:latin typeface="Arial Narrow" charset="0"/>
              </a:rPr>
              <a:t>Quelques minutes d’écoute bienveillante malgré une demande absurde </a:t>
            </a:r>
            <a:r>
              <a:rPr lang="fr-FR" sz="3600" b="1" u="none" dirty="0" smtClean="0">
                <a:solidFill>
                  <a:srgbClr val="C00000"/>
                </a:solidFill>
                <a:latin typeface="Arial Narrow" charset="0"/>
                <a:sym typeface="Wingdings"/>
              </a:rPr>
              <a:t></a:t>
            </a:r>
            <a:r>
              <a:rPr lang="fr-FR" sz="3600" b="1" u="none" dirty="0" err="1" smtClean="0">
                <a:solidFill>
                  <a:srgbClr val="C00000"/>
                </a:solidFill>
                <a:latin typeface="Arial Narrow" charset="0"/>
              </a:rPr>
              <a:t>L'horlogerie</a:t>
            </a:r>
            <a:r>
              <a:rPr lang="fr-FR" sz="3600" b="1" u="none" dirty="0" smtClean="0">
                <a:solidFill>
                  <a:srgbClr val="C00000"/>
                </a:solidFill>
                <a:latin typeface="Arial Narrow" charset="0"/>
              </a:rPr>
              <a:t> </a:t>
            </a:r>
            <a:r>
              <a:rPr lang="fr-FR" sz="3600" b="1" u="none" dirty="0">
                <a:solidFill>
                  <a:srgbClr val="C00000"/>
                </a:solidFill>
                <a:latin typeface="Arial Narrow" charset="0"/>
              </a:rPr>
              <a:t>suisse est sauvée !!</a:t>
            </a:r>
          </a:p>
        </p:txBody>
      </p:sp>
      <p:sp>
        <p:nvSpPr>
          <p:cNvPr id="7184" name="Text Box 6"/>
          <p:cNvSpPr txBox="1">
            <a:spLocks noChangeArrowheads="1"/>
          </p:cNvSpPr>
          <p:nvPr/>
        </p:nvSpPr>
        <p:spPr bwMode="auto">
          <a:xfrm>
            <a:off x="2283651" y="1620838"/>
            <a:ext cx="1874078" cy="46384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wrap="non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it-IT" sz="2400" u="none" dirty="0" smtClean="0">
                <a:solidFill>
                  <a:srgbClr val="FFFF00"/>
                </a:solidFill>
                <a:latin typeface="+mj-lt"/>
              </a:rPr>
              <a:t>Ernst </a:t>
            </a:r>
            <a:r>
              <a:rPr lang="it-IT" sz="2400" u="none" dirty="0" err="1" smtClean="0">
                <a:solidFill>
                  <a:srgbClr val="FFFF00"/>
                </a:solidFill>
                <a:latin typeface="+mj-lt"/>
              </a:rPr>
              <a:t>Thomke</a:t>
            </a:r>
            <a:endParaRPr lang="fr-FR" sz="2400" b="1" u="none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0734" name="Rectangle 2"/>
          <p:cNvSpPr txBox="1">
            <a:spLocks noChangeArrowheads="1"/>
          </p:cNvSpPr>
          <p:nvPr/>
        </p:nvSpPr>
        <p:spPr bwMode="auto">
          <a:xfrm>
            <a:off x="3983568" y="908050"/>
            <a:ext cx="58568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sz="2800" b="1" u="none">
                <a:solidFill>
                  <a:srgbClr val="336699"/>
                </a:solidFill>
                <a:latin typeface="Arial Narrow" charset="0"/>
              </a:rPr>
              <a:t>L’</a:t>
            </a:r>
            <a:r>
              <a:rPr lang="fr-FR" altLang="ja-JP" sz="2800" b="1" u="none">
                <a:solidFill>
                  <a:srgbClr val="336699"/>
                </a:solidFill>
                <a:latin typeface="Arial Narrow" charset="0"/>
              </a:rPr>
              <a:t>innovation n’est pas la copie du passé:</a:t>
            </a:r>
            <a:br>
              <a:rPr lang="fr-FR" altLang="ja-JP" sz="2800" b="1" u="none">
                <a:solidFill>
                  <a:srgbClr val="336699"/>
                </a:solidFill>
                <a:latin typeface="Arial Narrow" charset="0"/>
              </a:rPr>
            </a:br>
            <a:r>
              <a:rPr lang="fr-FR" altLang="ja-JP" sz="2800" b="1" u="none">
                <a:solidFill>
                  <a:srgbClr val="336699"/>
                </a:solidFill>
                <a:latin typeface="Arial Narrow" charset="0"/>
              </a:rPr>
              <a:t>Swatch, une innovation globale</a:t>
            </a:r>
            <a:endParaRPr lang="fr-FR" sz="2800" b="1" u="none">
              <a:solidFill>
                <a:srgbClr val="336699"/>
              </a:solidFill>
              <a:latin typeface="Arial Narrow" charset="0"/>
            </a:endParaRPr>
          </a:p>
        </p:txBody>
      </p:sp>
      <p:sp>
        <p:nvSpPr>
          <p:cNvPr id="30735" name="Text Box 7"/>
          <p:cNvSpPr txBox="1">
            <a:spLocks noChangeArrowheads="1"/>
          </p:cNvSpPr>
          <p:nvPr/>
        </p:nvSpPr>
        <p:spPr bwMode="auto">
          <a:xfrm>
            <a:off x="2222275" y="4518025"/>
            <a:ext cx="2015593" cy="463846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2400" b="1" u="none">
                <a:solidFill>
                  <a:srgbClr val="FFFF00"/>
                </a:solidFill>
                <a:latin typeface="Arial Narrow" charset="0"/>
              </a:rPr>
              <a:t>Jacques Muller</a:t>
            </a:r>
          </a:p>
        </p:txBody>
      </p:sp>
      <p:pic>
        <p:nvPicPr>
          <p:cNvPr id="30736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632" y="3933826"/>
            <a:ext cx="113943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3570776" y="6356350"/>
            <a:ext cx="3872126" cy="365125"/>
          </a:xfrm>
        </p:spPr>
        <p:txBody>
          <a:bodyPr/>
          <a:lstStyle/>
          <a:p>
            <a:pPr algn="ctr">
              <a:defRPr/>
            </a:pPr>
            <a:r>
              <a:rPr lang="fr-FR" sz="1600" b="1" dirty="0" err="1" smtClean="0"/>
              <a:t>andre-yves.portnoff@wanadoo.fr</a:t>
            </a:r>
            <a:endParaRPr lang="fr-FR" sz="1600" b="1" dirty="0"/>
          </a:p>
        </p:txBody>
      </p:sp>
      <p:sp>
        <p:nvSpPr>
          <p:cNvPr id="30738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113DBD1E-B54D-5F44-9CB4-DBACE85A8F23}" type="slidenum">
              <a:rPr lang="fr-FR" sz="1800" u="none">
                <a:solidFill>
                  <a:schemeClr val="tx1"/>
                </a:solidFill>
                <a:latin typeface="Arial Narrow" charset="0"/>
              </a:rPr>
              <a:pPr/>
              <a:t>14</a:t>
            </a:fld>
            <a:endParaRPr lang="fr-FR" sz="1800" u="none">
              <a:solidFill>
                <a:schemeClr val="tx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972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>
          <a:xfrm>
            <a:off x="0" y="120316"/>
            <a:ext cx="7535333" cy="1292559"/>
          </a:xfrm>
          <a:solidFill>
            <a:srgbClr val="FFFFFF"/>
          </a:solidFill>
        </p:spPr>
        <p:txBody>
          <a:bodyPr/>
          <a:lstStyle/>
          <a:p>
            <a:pPr>
              <a:lnSpc>
                <a:spcPct val="70000"/>
              </a:lnSpc>
            </a:pPr>
            <a:r>
              <a:rPr lang="fr-FR" sz="4000" b="1" dirty="0">
                <a:latin typeface="Arial Narrow" charset="0"/>
                <a:ea typeface="MS PGothic" charset="0"/>
              </a:rPr>
              <a:t>Droit à l’erreur + implication dans le temps personnel</a:t>
            </a:r>
          </a:p>
        </p:txBody>
      </p:sp>
      <p:sp>
        <p:nvSpPr>
          <p:cNvPr id="104450" name="Espace réservé du contenu 2"/>
          <p:cNvSpPr>
            <a:spLocks noGrp="1"/>
          </p:cNvSpPr>
          <p:nvPr>
            <p:ph idx="1"/>
          </p:nvPr>
        </p:nvSpPr>
        <p:spPr>
          <a:xfrm>
            <a:off x="949158" y="1854019"/>
            <a:ext cx="10523175" cy="4343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fr-FR" b="1" dirty="0">
                <a:latin typeface="Arial Narrow" charset="0"/>
                <a:ea typeface="MS PGothic" charset="0"/>
              </a:rPr>
              <a:t>3M : un milieu </a:t>
            </a:r>
            <a:r>
              <a:rPr lang="fr-FR" b="1" dirty="0" smtClean="0">
                <a:latin typeface="Arial Narrow" charset="0"/>
                <a:ea typeface="MS PGothic" charset="0"/>
              </a:rPr>
              <a:t>ouvert et bienveillant </a:t>
            </a:r>
            <a:endParaRPr lang="fr-FR" b="1" dirty="0">
              <a:latin typeface="Arial Narrow" charset="0"/>
              <a:ea typeface="MS PGothic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FR" b="1" dirty="0" smtClean="0">
                <a:latin typeface="Arial Narrow" charset="0"/>
                <a:ea typeface="MS PGothic" charset="0"/>
              </a:rPr>
              <a:t>années 1940, William </a:t>
            </a:r>
            <a:r>
              <a:rPr lang="fr-FR" b="1" dirty="0">
                <a:latin typeface="Arial Narrow" charset="0"/>
                <a:ea typeface="MS PGothic" charset="0"/>
              </a:rPr>
              <a:t>L. </a:t>
            </a:r>
            <a:r>
              <a:rPr lang="fr-FR" b="1" dirty="0" err="1">
                <a:latin typeface="Arial Narrow" charset="0"/>
                <a:ea typeface="MS PGothic" charset="0"/>
              </a:rPr>
              <a:t>McKnight</a:t>
            </a:r>
            <a:r>
              <a:rPr lang="fr-FR" b="1" dirty="0">
                <a:latin typeface="Arial Narrow" charset="0"/>
                <a:ea typeface="MS PGothic" charset="0"/>
              </a:rPr>
              <a:t>, président de 3M </a:t>
            </a:r>
            <a:r>
              <a:rPr lang="fr-FR" b="1" dirty="0" smtClean="0">
                <a:latin typeface="Arial Narrow" charset="0"/>
                <a:ea typeface="MS PGothic" charset="0"/>
              </a:rPr>
              <a:t>: </a:t>
            </a:r>
          </a:p>
          <a:p>
            <a:pPr lvl="1">
              <a:lnSpc>
                <a:spcPct val="80000"/>
              </a:lnSpc>
              <a:defRPr/>
            </a:pPr>
            <a:r>
              <a:rPr lang="fr-FR" sz="2800" b="1" dirty="0" smtClean="0">
                <a:latin typeface="Arial Narrow" charset="0"/>
                <a:ea typeface="MS PGothic" charset="0"/>
              </a:rPr>
              <a:t>les </a:t>
            </a:r>
            <a:r>
              <a:rPr lang="fr-FR" sz="2800" b="1" dirty="0">
                <a:latin typeface="Arial Narrow" charset="0"/>
                <a:ea typeface="MS PGothic" charset="0"/>
              </a:rPr>
              <a:t>chercheurs peuvent consacrer 15 % de leur temps à des projets personnels</a:t>
            </a:r>
          </a:p>
          <a:p>
            <a:pPr>
              <a:lnSpc>
                <a:spcPct val="80000"/>
              </a:lnSpc>
              <a:defRPr/>
            </a:pPr>
            <a:r>
              <a:rPr lang="fr-FR" b="1" dirty="0">
                <a:latin typeface="Arial Narrow" charset="0"/>
                <a:ea typeface="MS PGothic" charset="0"/>
              </a:rPr>
              <a:t>1968, Spencer </a:t>
            </a:r>
            <a:r>
              <a:rPr lang="fr-FR" b="1" dirty="0" err="1">
                <a:latin typeface="Arial Narrow" charset="0"/>
                <a:ea typeface="MS PGothic" charset="0"/>
              </a:rPr>
              <a:t>Silver</a:t>
            </a:r>
            <a:r>
              <a:rPr lang="fr-FR" b="1" dirty="0">
                <a:latin typeface="Arial Narrow" charset="0"/>
                <a:ea typeface="MS PGothic" charset="0"/>
              </a:rPr>
              <a:t> : </a:t>
            </a:r>
            <a:endParaRPr lang="fr-FR" b="1" dirty="0" smtClean="0">
              <a:latin typeface="Arial Narrow" charset="0"/>
              <a:ea typeface="MS PGothic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fr-FR" sz="2800" b="1" dirty="0" smtClean="0">
                <a:latin typeface="Arial Narrow" charset="0"/>
                <a:ea typeface="MS PGothic" charset="0"/>
              </a:rPr>
              <a:t>un </a:t>
            </a:r>
            <a:r>
              <a:rPr lang="fr-FR" sz="2800" b="1" dirty="0">
                <a:latin typeface="Arial Narrow" charset="0"/>
                <a:ea typeface="MS PGothic" charset="0"/>
              </a:rPr>
              <a:t>adhésif qui colle mal mais permet de décoller plusieurs </a:t>
            </a:r>
            <a:r>
              <a:rPr lang="fr-FR" sz="2800" b="1" dirty="0" smtClean="0">
                <a:latin typeface="Arial Narrow" charset="0"/>
                <a:ea typeface="MS PGothic" charset="0"/>
              </a:rPr>
              <a:t>fois: inutile?</a:t>
            </a:r>
            <a:endParaRPr lang="fr-FR" sz="2800" b="1" dirty="0">
              <a:latin typeface="Arial Narrow" charset="0"/>
              <a:ea typeface="MS PGothic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FR" b="1" dirty="0">
                <a:latin typeface="Arial Narrow" charset="0"/>
                <a:ea typeface="MS PGothic" charset="0"/>
              </a:rPr>
              <a:t>1974, Arthur Fry </a:t>
            </a:r>
            <a:r>
              <a:rPr lang="fr-FR" b="1" dirty="0" smtClean="0">
                <a:latin typeface="Arial Narrow" charset="0"/>
                <a:ea typeface="MS PGothic" charset="0"/>
              </a:rPr>
              <a:t>:</a:t>
            </a:r>
          </a:p>
          <a:p>
            <a:pPr lvl="1">
              <a:lnSpc>
                <a:spcPct val="80000"/>
              </a:lnSpc>
              <a:defRPr/>
            </a:pPr>
            <a:r>
              <a:rPr lang="fr-FR" b="1" dirty="0" smtClean="0">
                <a:latin typeface="Arial Narrow" charset="0"/>
                <a:ea typeface="MS PGothic" charset="0"/>
              </a:rPr>
              <a:t> </a:t>
            </a:r>
            <a:r>
              <a:rPr lang="fr-FR" sz="2800" b="1" dirty="0">
                <a:latin typeface="Arial Narrow" charset="0"/>
                <a:ea typeface="MS PGothic" charset="0"/>
              </a:rPr>
              <a:t>envie de fixer des signets dans son livre de cantiques</a:t>
            </a:r>
            <a:endParaRPr lang="fr-FR" b="1" dirty="0">
              <a:latin typeface="Arial Narrow" charset="0"/>
              <a:ea typeface="MS PGothic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FR" b="1" dirty="0">
                <a:latin typeface="Arial Narrow" charset="0"/>
                <a:ea typeface="MS PGothic" charset="0"/>
              </a:rPr>
              <a:t>2010: 40 </a:t>
            </a:r>
            <a:r>
              <a:rPr lang="fr-FR" b="1" dirty="0" smtClean="0">
                <a:latin typeface="Arial Narrow" charset="0"/>
                <a:ea typeface="MS PGothic" charset="0"/>
              </a:rPr>
              <a:t>millions de </a:t>
            </a:r>
            <a:r>
              <a:rPr lang="fr-FR" b="1" dirty="0">
                <a:latin typeface="Arial Narrow" charset="0"/>
                <a:ea typeface="MS PGothic" charset="0"/>
              </a:rPr>
              <a:t>blocs vendus/an en France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574776" y="6340397"/>
            <a:ext cx="5791200" cy="457200"/>
          </a:xfrm>
        </p:spPr>
        <p:txBody>
          <a:bodyPr/>
          <a:lstStyle/>
          <a:p>
            <a:pPr algn="ctr">
              <a:defRPr/>
            </a:pPr>
            <a:r>
              <a:rPr lang="fr-FR" sz="1600" b="1" dirty="0" err="1" smtClean="0"/>
              <a:t>andre-yves.portnoff@wanadoo.fr</a:t>
            </a:r>
            <a:endParaRPr lang="fr-FR" sz="1600" b="1" dirty="0"/>
          </a:p>
        </p:txBody>
      </p:sp>
      <p:sp>
        <p:nvSpPr>
          <p:cNvPr id="3686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D83437BE-5DB4-D94C-BBDA-5926963F39A2}" type="slidenum">
              <a:rPr lang="fr-FR" sz="1800" b="1" u="none">
                <a:solidFill>
                  <a:schemeClr val="tx1"/>
                </a:solidFill>
                <a:latin typeface="Arial Narrow" charset="0"/>
              </a:rPr>
              <a:pPr/>
              <a:t>15</a:t>
            </a:fld>
            <a:endParaRPr lang="fr-FR" sz="1800" b="1" u="none">
              <a:solidFill>
                <a:schemeClr val="tx1"/>
              </a:solidFill>
              <a:latin typeface="Arial Narrow" charset="0"/>
            </a:endParaRPr>
          </a:p>
        </p:txBody>
      </p:sp>
      <p:pic>
        <p:nvPicPr>
          <p:cNvPr id="36869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526" y="12701"/>
            <a:ext cx="4371474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33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age 7" descr="sas_2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1733" y="0"/>
            <a:ext cx="5530851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9652000" y="6400800"/>
            <a:ext cx="2540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/>
            <a:fld id="{C69AFE1A-1BC2-084A-AE55-339B31F1F3B2}" type="slidenum">
              <a:rPr lang="fr-FR" sz="1800" u="none">
                <a:solidFill>
                  <a:srgbClr val="000000"/>
                </a:solidFill>
                <a:latin typeface="Arial Narrow" charset="0"/>
              </a:rPr>
              <a:pPr eaLnBrk="1"/>
              <a:t>16</a:t>
            </a:fld>
            <a:endParaRPr lang="fr-FR" sz="1800" u="none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037088" y="2852739"/>
            <a:ext cx="4368800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hangingPunct="1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2400" b="1" u="none" dirty="0">
                <a:solidFill>
                  <a:srgbClr val="2A4B9E"/>
                </a:solidFill>
                <a:latin typeface="Arial Narrow" charset="0"/>
              </a:rPr>
              <a:t>1976 :          138 000 $ US</a:t>
            </a:r>
          </a:p>
          <a:p>
            <a:pPr hangingPunct="1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2400" b="1" u="none" dirty="0">
                <a:solidFill>
                  <a:srgbClr val="2A4B9E"/>
                </a:solidFill>
                <a:latin typeface="Arial Narrow" charset="0"/>
              </a:rPr>
              <a:t>1978 :     1,2 million $ US </a:t>
            </a:r>
          </a:p>
          <a:p>
            <a:pPr hangingPunct="1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2400" b="1" u="none" dirty="0">
                <a:solidFill>
                  <a:srgbClr val="2A4B9E"/>
                </a:solidFill>
                <a:latin typeface="Arial Narrow" charset="0"/>
              </a:rPr>
              <a:t>1989 :  200 millions $ US</a:t>
            </a:r>
          </a:p>
          <a:p>
            <a:pPr hangingPunct="1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2400" b="1" u="none" dirty="0">
                <a:solidFill>
                  <a:srgbClr val="2A4B9E"/>
                </a:solidFill>
                <a:latin typeface="Arial Narrow" charset="0"/>
              </a:rPr>
              <a:t>1999 :       1 milliard $ US</a:t>
            </a:r>
          </a:p>
          <a:p>
            <a:pPr hangingPunct="1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2400" b="1" u="none" dirty="0">
                <a:solidFill>
                  <a:srgbClr val="2A4B9E"/>
                </a:solidFill>
                <a:latin typeface="Arial Narrow" charset="0"/>
              </a:rPr>
              <a:t>2007 :     2 milliards $ US</a:t>
            </a:r>
          </a:p>
          <a:p>
            <a:pPr hangingPunct="1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2400" b="1" u="none" dirty="0">
                <a:solidFill>
                  <a:srgbClr val="2A4B9E"/>
                </a:solidFill>
                <a:latin typeface="Arial Narrow" charset="0"/>
              </a:rPr>
              <a:t>2009 :  2,3 milliards $ US</a:t>
            </a:r>
          </a:p>
          <a:p>
            <a:pPr hangingPunct="1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2400" b="1" u="none" dirty="0">
                <a:solidFill>
                  <a:srgbClr val="2A4B9E"/>
                </a:solidFill>
                <a:latin typeface="Arial Narrow" charset="0"/>
              </a:rPr>
              <a:t>2010 : 2,43 milliards $ US</a:t>
            </a:r>
          </a:p>
          <a:p>
            <a:pPr hangingPunct="1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2400" b="1" u="none" dirty="0">
                <a:solidFill>
                  <a:srgbClr val="2A4B9E"/>
                </a:solidFill>
                <a:latin typeface="Arial Narrow" charset="0"/>
              </a:rPr>
              <a:t>2011: 2,72 milliards $ US</a:t>
            </a:r>
          </a:p>
          <a:p>
            <a:pPr hangingPunct="1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2400" b="1" u="none" dirty="0">
                <a:solidFill>
                  <a:srgbClr val="2A4B9E"/>
                </a:solidFill>
                <a:latin typeface="Arial Narrow" charset="0"/>
              </a:rPr>
              <a:t>2012: 2,87 milliards $ US</a:t>
            </a:r>
          </a:p>
          <a:p>
            <a:pPr hangingPunct="1"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2400" b="1" u="none" dirty="0">
                <a:solidFill>
                  <a:srgbClr val="2A4B9E"/>
                </a:solidFill>
                <a:latin typeface="Arial Narrow" charset="0"/>
              </a:rPr>
              <a:t>2013: 3,02 milliards $ US</a:t>
            </a:r>
          </a:p>
          <a:p>
            <a:pPr hangingPunct="1"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2400" b="1" u="none" dirty="0">
                <a:solidFill>
                  <a:srgbClr val="2A4B9E"/>
                </a:solidFill>
                <a:latin typeface="Arial Narrow" charset="0"/>
              </a:rPr>
              <a:t>2016: 3,20 milliards $ US</a:t>
            </a:r>
          </a:p>
          <a:p>
            <a:pPr hangingPunct="1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endParaRPr lang="fr-FR" sz="2400" b="1" u="none" dirty="0">
              <a:solidFill>
                <a:srgbClr val="2A4B9E"/>
              </a:solidFill>
              <a:latin typeface="Arial Narrow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-529167" y="123825"/>
            <a:ext cx="758613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4400" b="1" u="none" dirty="0">
                <a:solidFill>
                  <a:srgbClr val="A50021"/>
                </a:solidFill>
                <a:latin typeface="Arial Narrow" charset="0"/>
              </a:rPr>
              <a:t>SAS Institute: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2400" b="1" u="none" dirty="0">
                <a:solidFill>
                  <a:srgbClr val="A50021"/>
                </a:solidFill>
                <a:latin typeface="Arial Narrow" charset="0"/>
              </a:rPr>
              <a:t>Data </a:t>
            </a:r>
            <a:r>
              <a:rPr lang="fr-FR" sz="2400" b="1" u="none" dirty="0" err="1">
                <a:solidFill>
                  <a:srgbClr val="A50021"/>
                </a:solidFill>
                <a:latin typeface="Arial Narrow" charset="0"/>
              </a:rPr>
              <a:t>analytics</a:t>
            </a:r>
            <a:r>
              <a:rPr lang="fr-FR" sz="2400" b="1" u="none" dirty="0">
                <a:solidFill>
                  <a:srgbClr val="A50021"/>
                </a:solidFill>
                <a:latin typeface="Arial Narrow" charset="0"/>
              </a:rPr>
              <a:t>, entreprise non cotée</a:t>
            </a:r>
            <a:endParaRPr lang="fr-FR" sz="1600" b="1" u="none" dirty="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51" y="2855324"/>
            <a:ext cx="6096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b="1" u="none"/>
              <a:t>1977 :</a:t>
            </a:r>
            <a:r>
              <a:rPr lang="fr-FR" b="1" u="none">
                <a:solidFill>
                  <a:srgbClr val="800000"/>
                </a:solidFill>
              </a:rPr>
              <a:t>une semaine de 35 heures flexibles avec intéressement du personnel</a:t>
            </a:r>
          </a:p>
        </p:txBody>
      </p:sp>
      <p:cxnSp>
        <p:nvCxnSpPr>
          <p:cNvPr id="11" name="Connecteur droit avec flèche 10"/>
          <p:cNvCxnSpPr/>
          <p:nvPr/>
        </p:nvCxnSpPr>
        <p:spPr bwMode="auto">
          <a:xfrm>
            <a:off x="6286500" y="3251200"/>
            <a:ext cx="1428751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285751" y="3576048"/>
            <a:ext cx="339422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u="none"/>
              <a:t>1981 : garderie d’enfants gratuite</a:t>
            </a:r>
          </a:p>
        </p:txBody>
      </p:sp>
      <p:cxnSp>
        <p:nvCxnSpPr>
          <p:cNvPr id="14" name="Connecteur droit avec flèche 13"/>
          <p:cNvCxnSpPr>
            <a:stCxn id="13" idx="3"/>
          </p:cNvCxnSpPr>
          <p:nvPr/>
        </p:nvCxnSpPr>
        <p:spPr bwMode="auto">
          <a:xfrm flipV="1">
            <a:off x="3679979" y="3502026"/>
            <a:ext cx="4035272" cy="2586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285751" y="4007849"/>
            <a:ext cx="6858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b="1" u="none"/>
              <a:t>6 000 m</a:t>
            </a:r>
            <a:r>
              <a:rPr lang="fr-FR" b="1" u="none" baseline="30000"/>
              <a:t>2  </a:t>
            </a:r>
            <a:r>
              <a:rPr lang="fr-FR" b="1" u="none"/>
              <a:t>de centre de détente et mise en forme piscine</a:t>
            </a:r>
            <a:r>
              <a:rPr lang="fr-FR" b="1" u="none" baseline="30000"/>
              <a:t> </a:t>
            </a:r>
            <a:r>
              <a:rPr lang="fr-FR" b="1" u="none"/>
              <a:t>olympique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052489"/>
            <a:ext cx="7143751" cy="1614801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defRPr sz="36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>
              <a:defRPr sz="3200" b="1">
                <a:solidFill>
                  <a:srgbClr val="336699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>
              <a:defRPr sz="28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rgbClr val="336699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fr-FR" sz="2800" u="none" dirty="0" smtClean="0">
                <a:solidFill>
                  <a:srgbClr val="8A0000"/>
                </a:solidFill>
              </a:rPr>
              <a:t>Fortune 2010 à 2012: n°1 des entreprises moyennes US où «il fait bon travailler»    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sz="2800" u="none" dirty="0" smtClean="0">
                <a:solidFill>
                  <a:srgbClr val="8A0000"/>
                </a:solidFill>
              </a:rPr>
              <a:t>2016: n°</a:t>
            </a:r>
            <a:r>
              <a:rPr lang="fr-FR" sz="2800" u="none" dirty="0">
                <a:solidFill>
                  <a:srgbClr val="8A0000"/>
                </a:solidFill>
              </a:rPr>
              <a:t>15 </a:t>
            </a:r>
            <a:r>
              <a:rPr lang="fr-FR" sz="2800" u="none" dirty="0" smtClean="0">
                <a:solidFill>
                  <a:srgbClr val="8A0000"/>
                </a:solidFill>
              </a:rPr>
              <a:t>de </a:t>
            </a:r>
            <a:r>
              <a:rPr lang="fr-FR" sz="2400" u="none" dirty="0">
                <a:solidFill>
                  <a:srgbClr val="8A0000"/>
                </a:solidFill>
              </a:rPr>
              <a:t>http://fortune.com/best-companies/</a:t>
            </a:r>
            <a:r>
              <a:rPr lang="fr-FR" sz="2400" u="none" dirty="0" err="1" smtClean="0">
                <a:solidFill>
                  <a:srgbClr val="8A0000"/>
                </a:solidFill>
              </a:rPr>
              <a:t>list</a:t>
            </a:r>
            <a:r>
              <a:rPr lang="fr-FR" sz="2400" u="none" dirty="0">
                <a:solidFill>
                  <a:srgbClr val="8A0000"/>
                </a:solidFill>
              </a:rPr>
              <a:t> </a:t>
            </a:r>
            <a:r>
              <a:rPr lang="fr-FR" sz="2400" u="none" dirty="0" smtClean="0">
                <a:solidFill>
                  <a:srgbClr val="8A0000"/>
                </a:solidFill>
              </a:rPr>
              <a:t> </a:t>
            </a:r>
            <a:r>
              <a:rPr lang="fr-FR" sz="2800" u="none" dirty="0" smtClean="0">
                <a:solidFill>
                  <a:srgbClr val="A50021"/>
                </a:solidFill>
              </a:rPr>
              <a:t>Croissance continue du CA depuis 1976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0"/>
          </p:nvPr>
        </p:nvSpPr>
        <p:spPr>
          <a:xfrm>
            <a:off x="1610090" y="6453188"/>
            <a:ext cx="4224867" cy="457200"/>
          </a:xfrm>
        </p:spPr>
        <p:txBody>
          <a:bodyPr/>
          <a:lstStyle/>
          <a:p>
            <a:pPr algn="ctr">
              <a:defRPr/>
            </a:pPr>
            <a:r>
              <a:rPr lang="fr-FR" sz="1600" b="1" dirty="0" err="1"/>
              <a:t>andre-yves.portnoff@wanadoo.fr</a:t>
            </a:r>
            <a:endParaRPr lang="fr-FR" sz="1600" b="1" dirty="0"/>
          </a:p>
        </p:txBody>
      </p:sp>
      <p:sp>
        <p:nvSpPr>
          <p:cNvPr id="37900" name="Rectangle 2"/>
          <p:cNvSpPr>
            <a:spLocks noChangeArrowheads="1"/>
          </p:cNvSpPr>
          <p:nvPr/>
        </p:nvSpPr>
        <p:spPr bwMode="auto">
          <a:xfrm>
            <a:off x="922421" y="4437063"/>
            <a:ext cx="6900780" cy="236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it-IT" sz="2000" b="1" u="none" dirty="0">
                <a:solidFill>
                  <a:srgbClr val="800000"/>
                </a:solidFill>
                <a:latin typeface="Arial Narrow" charset="0"/>
              </a:rPr>
              <a:t>« </a:t>
            </a:r>
            <a:r>
              <a:rPr lang="it-IT" sz="2800" b="1" i="1" u="none" dirty="0">
                <a:solidFill>
                  <a:srgbClr val="162856"/>
                </a:solidFill>
                <a:latin typeface="Arial Narrow" charset="0"/>
              </a:rPr>
              <a:t>Le </a:t>
            </a:r>
            <a:r>
              <a:rPr lang="it-IT" sz="2800" b="1" i="1" u="none" dirty="0" err="1">
                <a:solidFill>
                  <a:srgbClr val="162856"/>
                </a:solidFill>
                <a:latin typeface="Arial Narrow" charset="0"/>
              </a:rPr>
              <a:t>lien</a:t>
            </a:r>
            <a:r>
              <a:rPr lang="it-IT" sz="2800" b="1" i="1" u="none" dirty="0">
                <a:solidFill>
                  <a:srgbClr val="162856"/>
                </a:solidFill>
                <a:latin typeface="Arial Narrow" charset="0"/>
              </a:rPr>
              <a:t> </a:t>
            </a:r>
            <a:r>
              <a:rPr lang="it-IT" sz="2800" b="1" i="1" u="none" dirty="0" err="1">
                <a:solidFill>
                  <a:srgbClr val="162856"/>
                </a:solidFill>
                <a:latin typeface="Arial Narrow" charset="0"/>
              </a:rPr>
              <a:t>entre</a:t>
            </a:r>
            <a:r>
              <a:rPr lang="it-IT" sz="2800" b="1" i="1" u="none" dirty="0">
                <a:solidFill>
                  <a:srgbClr val="162856"/>
                </a:solidFill>
                <a:latin typeface="Arial Narrow" charset="0"/>
              </a:rPr>
              <a:t> </a:t>
            </a:r>
            <a:r>
              <a:rPr lang="it-IT" sz="2800" b="1" i="1" u="none" dirty="0" err="1">
                <a:solidFill>
                  <a:srgbClr val="162856"/>
                </a:solidFill>
                <a:latin typeface="Arial Narrow" charset="0"/>
              </a:rPr>
              <a:t>les</a:t>
            </a:r>
            <a:r>
              <a:rPr lang="it-IT" sz="2800" b="1" i="1" u="none" dirty="0">
                <a:solidFill>
                  <a:srgbClr val="162856"/>
                </a:solidFill>
                <a:latin typeface="Arial Narrow" charset="0"/>
              </a:rPr>
              <a:t> </a:t>
            </a:r>
            <a:r>
              <a:rPr lang="it-IT" sz="2800" b="1" i="1" u="none" dirty="0" err="1">
                <a:solidFill>
                  <a:srgbClr val="162856"/>
                </a:solidFill>
                <a:latin typeface="Arial Narrow" charset="0"/>
              </a:rPr>
              <a:t>solides</a:t>
            </a:r>
            <a:r>
              <a:rPr lang="it-IT" sz="2800" b="1" i="1" u="none" dirty="0">
                <a:solidFill>
                  <a:srgbClr val="162856"/>
                </a:solidFill>
                <a:latin typeface="Arial Narrow" charset="0"/>
              </a:rPr>
              <a:t> performances </a:t>
            </a:r>
            <a:r>
              <a:rPr lang="it-IT" sz="2800" b="1" i="1" u="none" dirty="0" err="1">
                <a:solidFill>
                  <a:srgbClr val="162856"/>
                </a:solidFill>
                <a:latin typeface="Arial Narrow" charset="0"/>
              </a:rPr>
              <a:t>financières</a:t>
            </a:r>
            <a:r>
              <a:rPr lang="it-IT" sz="2800" b="1" i="1" u="none" dirty="0">
                <a:solidFill>
                  <a:srgbClr val="162856"/>
                </a:solidFill>
                <a:latin typeface="Arial Narrow" charset="0"/>
              </a:rPr>
              <a:t> de SAS et sa relation </a:t>
            </a:r>
            <a:r>
              <a:rPr lang="it-IT" sz="2800" b="1" i="1" u="none" dirty="0" err="1">
                <a:solidFill>
                  <a:srgbClr val="162856"/>
                </a:solidFill>
                <a:latin typeface="Arial Narrow" charset="0"/>
              </a:rPr>
              <a:t>avec</a:t>
            </a:r>
            <a:r>
              <a:rPr lang="it-IT" sz="2800" b="1" i="1" u="none" dirty="0">
                <a:solidFill>
                  <a:srgbClr val="162856"/>
                </a:solidFill>
                <a:latin typeface="Arial Narrow" charset="0"/>
              </a:rPr>
              <a:t> </a:t>
            </a:r>
            <a:r>
              <a:rPr lang="it-IT" sz="2800" b="1" i="1" u="none" dirty="0" err="1">
                <a:solidFill>
                  <a:srgbClr val="162856"/>
                </a:solidFill>
                <a:latin typeface="Arial Narrow" charset="0"/>
              </a:rPr>
              <a:t>ses</a:t>
            </a:r>
            <a:r>
              <a:rPr lang="it-IT" sz="2800" b="1" i="1" u="none" dirty="0">
                <a:solidFill>
                  <a:srgbClr val="162856"/>
                </a:solidFill>
                <a:latin typeface="Arial Narrow" charset="0"/>
              </a:rPr>
              <a:t> </a:t>
            </a:r>
            <a:r>
              <a:rPr lang="it-IT" sz="2800" b="1" i="1" u="none" dirty="0" err="1">
                <a:solidFill>
                  <a:srgbClr val="162856"/>
                </a:solidFill>
                <a:latin typeface="Arial Narrow" charset="0"/>
              </a:rPr>
              <a:t>employés</a:t>
            </a:r>
            <a:r>
              <a:rPr lang="it-IT" sz="2800" b="1" i="1" u="none" dirty="0">
                <a:solidFill>
                  <a:srgbClr val="162856"/>
                </a:solidFill>
                <a:latin typeface="Arial Narrow" charset="0"/>
              </a:rPr>
              <a:t> et clients est </a:t>
            </a:r>
            <a:r>
              <a:rPr lang="it-IT" sz="2800" b="1" i="1" u="none" dirty="0" err="1">
                <a:solidFill>
                  <a:srgbClr val="162856"/>
                </a:solidFill>
                <a:latin typeface="Arial Narrow" charset="0"/>
              </a:rPr>
              <a:t>très</a:t>
            </a:r>
            <a:r>
              <a:rPr lang="it-IT" sz="2800" b="1" i="1" u="none" dirty="0">
                <a:solidFill>
                  <a:srgbClr val="162856"/>
                </a:solidFill>
                <a:latin typeface="Arial Narrow" charset="0"/>
              </a:rPr>
              <a:t> </a:t>
            </a:r>
            <a:r>
              <a:rPr lang="it-IT" sz="2800" b="1" i="1" u="none" dirty="0" err="1">
                <a:solidFill>
                  <a:srgbClr val="162856"/>
                </a:solidFill>
                <a:latin typeface="Arial Narrow" charset="0"/>
              </a:rPr>
              <a:t>étroit</a:t>
            </a:r>
            <a:r>
              <a:rPr lang="it-IT" sz="2000" b="1" i="1" u="none" dirty="0">
                <a:solidFill>
                  <a:srgbClr val="2A4B9E"/>
                </a:solidFill>
                <a:latin typeface="Arial Narrow" charset="0"/>
              </a:rPr>
              <a:t>.</a:t>
            </a:r>
            <a:r>
              <a:rPr lang="it-IT" sz="2000" b="1" u="none" dirty="0">
                <a:solidFill>
                  <a:srgbClr val="2A4B9E"/>
                </a:solidFill>
                <a:latin typeface="Arial Narrow" charset="0"/>
              </a:rPr>
              <a:t> </a:t>
            </a:r>
          </a:p>
          <a:p>
            <a:pPr algn="r" eaLnBrk="1" hangingPunct="1">
              <a:lnSpc>
                <a:spcPct val="90000"/>
              </a:lnSpc>
            </a:pPr>
            <a:r>
              <a:rPr lang="it-IT" sz="2000" b="1" i="1" u="none" dirty="0" err="1">
                <a:solidFill>
                  <a:srgbClr val="800000"/>
                </a:solidFill>
                <a:latin typeface="Arial Narrow" charset="0"/>
              </a:rPr>
              <a:t>Lorsque</a:t>
            </a:r>
            <a:r>
              <a:rPr lang="it-IT" sz="2000" b="1" i="1" u="none" dirty="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it-IT" sz="2000" b="1" i="1" u="none" dirty="0" err="1">
                <a:solidFill>
                  <a:srgbClr val="800000"/>
                </a:solidFill>
                <a:latin typeface="Arial Narrow" charset="0"/>
              </a:rPr>
              <a:t>les</a:t>
            </a:r>
            <a:r>
              <a:rPr lang="it-IT" sz="2000" b="1" i="1" u="none" dirty="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it-IT" sz="2000" b="1" i="1" u="none" dirty="0" err="1">
                <a:solidFill>
                  <a:srgbClr val="800000"/>
                </a:solidFill>
                <a:latin typeface="Arial Narrow" charset="0"/>
              </a:rPr>
              <a:t>employés</a:t>
            </a:r>
            <a:r>
              <a:rPr lang="it-IT" sz="2000" b="1" i="1" u="none" dirty="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it-IT" sz="2000" b="1" i="1" u="none" dirty="0" err="1">
                <a:solidFill>
                  <a:srgbClr val="800000"/>
                </a:solidFill>
                <a:latin typeface="Arial Narrow" charset="0"/>
              </a:rPr>
              <a:t>savent</a:t>
            </a:r>
            <a:r>
              <a:rPr lang="it-IT" sz="2000" b="1" i="1" u="none" dirty="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it-IT" sz="2000" b="1" i="1" u="none" dirty="0" err="1">
                <a:solidFill>
                  <a:srgbClr val="800000"/>
                </a:solidFill>
                <a:latin typeface="Arial Narrow" charset="0"/>
              </a:rPr>
              <a:t>qu’ils</a:t>
            </a:r>
            <a:r>
              <a:rPr lang="it-IT" sz="2000" b="1" i="1" u="none" dirty="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it-IT" sz="2000" b="1" i="1" u="none" dirty="0" err="1">
                <a:solidFill>
                  <a:srgbClr val="800000"/>
                </a:solidFill>
                <a:latin typeface="Arial Narrow" charset="0"/>
              </a:rPr>
              <a:t>comptent</a:t>
            </a:r>
            <a:r>
              <a:rPr lang="it-IT" sz="2000" b="1" i="1" u="none" dirty="0">
                <a:solidFill>
                  <a:srgbClr val="800000"/>
                </a:solidFill>
                <a:latin typeface="Arial Narrow" charset="0"/>
              </a:rPr>
              <a:t> pour l’</a:t>
            </a:r>
            <a:r>
              <a:rPr lang="it-IT" altLang="ja-JP" sz="2000" b="1" i="1" u="none" dirty="0" err="1">
                <a:solidFill>
                  <a:srgbClr val="800000"/>
                </a:solidFill>
                <a:latin typeface="Arial Narrow" charset="0"/>
              </a:rPr>
              <a:t>entreprise</a:t>
            </a:r>
            <a:r>
              <a:rPr lang="it-IT" altLang="ja-JP" sz="2000" b="1" i="1" u="none" dirty="0">
                <a:solidFill>
                  <a:srgbClr val="800000"/>
                </a:solidFill>
                <a:latin typeface="Arial Narrow" charset="0"/>
              </a:rPr>
              <a:t>, cela se </a:t>
            </a:r>
            <a:r>
              <a:rPr lang="it-IT" altLang="ja-JP" sz="2000" b="1" i="1" u="none" dirty="0" err="1">
                <a:solidFill>
                  <a:srgbClr val="800000"/>
                </a:solidFill>
                <a:latin typeface="Arial Narrow" charset="0"/>
              </a:rPr>
              <a:t>reflète</a:t>
            </a:r>
            <a:r>
              <a:rPr lang="it-IT" altLang="ja-JP" sz="2000" b="1" i="1" u="none" dirty="0">
                <a:solidFill>
                  <a:srgbClr val="800000"/>
                </a:solidFill>
                <a:latin typeface="Arial Narrow" charset="0"/>
              </a:rPr>
              <a:t> de </a:t>
            </a:r>
            <a:r>
              <a:rPr lang="it-IT" altLang="ja-JP" sz="2000" b="1" i="1" u="none" dirty="0" err="1">
                <a:solidFill>
                  <a:srgbClr val="800000"/>
                </a:solidFill>
                <a:latin typeface="Arial Narrow" charset="0"/>
              </a:rPr>
              <a:t>manière</a:t>
            </a:r>
            <a:r>
              <a:rPr lang="it-IT" altLang="ja-JP" sz="2000" b="1" i="1" u="none" dirty="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it-IT" altLang="ja-JP" sz="2000" b="1" i="1" u="none" dirty="0" err="1">
                <a:solidFill>
                  <a:srgbClr val="800000"/>
                </a:solidFill>
                <a:latin typeface="Arial Narrow" charset="0"/>
              </a:rPr>
              <a:t>spectaculaire</a:t>
            </a:r>
            <a:r>
              <a:rPr lang="it-IT" altLang="ja-JP" sz="2000" b="1" i="1" u="none" dirty="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it-IT" altLang="ja-JP" sz="2000" b="1" i="1" u="none" dirty="0" err="1">
                <a:solidFill>
                  <a:srgbClr val="800000"/>
                </a:solidFill>
                <a:latin typeface="Arial Narrow" charset="0"/>
              </a:rPr>
              <a:t>sur</a:t>
            </a:r>
            <a:r>
              <a:rPr lang="it-IT" altLang="ja-JP" sz="2000" b="1" i="1" u="none" dirty="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it-IT" altLang="ja-JP" sz="2000" b="1" i="1" u="none" dirty="0" err="1">
                <a:solidFill>
                  <a:srgbClr val="800000"/>
                </a:solidFill>
                <a:latin typeface="Arial Narrow" charset="0"/>
              </a:rPr>
              <a:t>les</a:t>
            </a:r>
            <a:r>
              <a:rPr lang="it-IT" altLang="ja-JP" sz="2000" b="1" i="1" u="none" dirty="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it-IT" altLang="ja-JP" sz="2000" b="1" i="1" u="none" dirty="0" err="1">
                <a:solidFill>
                  <a:srgbClr val="800000"/>
                </a:solidFill>
                <a:latin typeface="Arial Narrow" charset="0"/>
              </a:rPr>
              <a:t>résultats</a:t>
            </a:r>
            <a:r>
              <a:rPr lang="it-IT" altLang="ja-JP" sz="2000" b="1" i="1" u="none" dirty="0">
                <a:solidFill>
                  <a:srgbClr val="800000"/>
                </a:solidFill>
                <a:latin typeface="Arial Narrow" charset="0"/>
              </a:rPr>
              <a:t>. Et cela va de </a:t>
            </a:r>
            <a:r>
              <a:rPr lang="it-IT" altLang="ja-JP" sz="2000" b="1" i="1" u="none" dirty="0" err="1">
                <a:solidFill>
                  <a:srgbClr val="800000"/>
                </a:solidFill>
                <a:latin typeface="Arial Narrow" charset="0"/>
              </a:rPr>
              <a:t>pair</a:t>
            </a:r>
            <a:r>
              <a:rPr lang="it-IT" altLang="ja-JP" sz="2000" b="1" i="1" u="none" dirty="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it-IT" altLang="ja-JP" sz="2000" b="1" i="1" u="none" dirty="0" err="1">
                <a:solidFill>
                  <a:srgbClr val="800000"/>
                </a:solidFill>
                <a:latin typeface="Arial Narrow" charset="0"/>
              </a:rPr>
              <a:t>avec</a:t>
            </a:r>
            <a:r>
              <a:rPr lang="it-IT" altLang="ja-JP" sz="2000" b="1" i="1" u="none" dirty="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it-IT" altLang="ja-JP" sz="2000" b="1" i="1" u="none" dirty="0" err="1">
                <a:solidFill>
                  <a:srgbClr val="800000"/>
                </a:solidFill>
                <a:latin typeface="Arial Narrow" charset="0"/>
              </a:rPr>
              <a:t>notre</a:t>
            </a:r>
            <a:r>
              <a:rPr lang="it-IT" altLang="ja-JP" sz="2000" b="1" i="1" u="none" dirty="0">
                <a:solidFill>
                  <a:srgbClr val="800000"/>
                </a:solidFill>
                <a:latin typeface="Arial Narrow" charset="0"/>
              </a:rPr>
              <a:t> engagement et </a:t>
            </a:r>
            <a:r>
              <a:rPr lang="it-IT" altLang="ja-JP" sz="2000" b="1" i="1" u="none" dirty="0" err="1">
                <a:solidFill>
                  <a:srgbClr val="800000"/>
                </a:solidFill>
                <a:latin typeface="Arial Narrow" charset="0"/>
              </a:rPr>
              <a:t>notre</a:t>
            </a:r>
            <a:r>
              <a:rPr lang="it-IT" altLang="ja-JP" sz="2000" b="1" i="1" u="none" dirty="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it-IT" altLang="ja-JP" sz="2000" b="1" i="1" u="none" dirty="0" err="1">
                <a:solidFill>
                  <a:srgbClr val="800000"/>
                </a:solidFill>
                <a:latin typeface="Arial Narrow" charset="0"/>
              </a:rPr>
              <a:t>capacité</a:t>
            </a:r>
            <a:r>
              <a:rPr lang="it-IT" altLang="ja-JP" sz="2000" b="1" i="1" u="none" dirty="0">
                <a:solidFill>
                  <a:srgbClr val="800000"/>
                </a:solidFill>
                <a:latin typeface="Arial Narrow" charset="0"/>
              </a:rPr>
              <a:t> à </a:t>
            </a:r>
            <a:r>
              <a:rPr lang="it-IT" altLang="ja-JP" sz="2000" b="1" i="1" u="none" dirty="0" err="1">
                <a:solidFill>
                  <a:srgbClr val="800000"/>
                </a:solidFill>
                <a:latin typeface="Arial Narrow" charset="0"/>
              </a:rPr>
              <a:t>innover</a:t>
            </a:r>
            <a:r>
              <a:rPr lang="it-IT" altLang="ja-JP" sz="2000" b="1" i="1" u="none" dirty="0">
                <a:solidFill>
                  <a:srgbClr val="800000"/>
                </a:solidFill>
                <a:latin typeface="Arial Narrow" charset="0"/>
              </a:rPr>
              <a:t>.. »</a:t>
            </a:r>
            <a:r>
              <a:rPr lang="it-IT" altLang="ja-JP" sz="2000" b="1" u="none" dirty="0">
                <a:solidFill>
                  <a:srgbClr val="800000"/>
                </a:solidFill>
                <a:latin typeface="Arial Narrow" charset="0"/>
              </a:rPr>
              <a:t>        </a:t>
            </a:r>
            <a:r>
              <a:rPr lang="it-IT" altLang="ja-JP" sz="2000" b="1" u="none" dirty="0" err="1">
                <a:solidFill>
                  <a:srgbClr val="800000"/>
                </a:solidFill>
                <a:latin typeface="Arial Narrow" charset="0"/>
              </a:rPr>
              <a:t>Jim</a:t>
            </a:r>
            <a:r>
              <a:rPr lang="it-IT" altLang="ja-JP" sz="2000" b="1" u="none" dirty="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it-IT" altLang="ja-JP" sz="2000" b="1" u="none" dirty="0" err="1">
                <a:solidFill>
                  <a:srgbClr val="800000"/>
                </a:solidFill>
                <a:latin typeface="Arial Narrow" charset="0"/>
              </a:rPr>
              <a:t>Goodnight</a:t>
            </a:r>
            <a:r>
              <a:rPr lang="it-IT" altLang="ja-JP" sz="2000" b="1" u="none" dirty="0">
                <a:solidFill>
                  <a:srgbClr val="800000"/>
                </a:solidFill>
                <a:latin typeface="Arial Narrow" charset="0"/>
              </a:rPr>
              <a:t>. </a:t>
            </a:r>
            <a:endParaRPr lang="it-IT" sz="2000" b="1" u="none" dirty="0">
              <a:solidFill>
                <a:srgbClr val="80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4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>
          <a:xfrm>
            <a:off x="1994193" y="-26988"/>
            <a:ext cx="10972800" cy="1143001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fr-FR" sz="4000" dirty="0">
                <a:latin typeface="Arial Narrow" charset="0"/>
                <a:ea typeface="MS PGothic" charset="0"/>
              </a:rPr>
              <a:t>Un </a:t>
            </a:r>
            <a:r>
              <a:rPr lang="fr-FR" sz="4000" b="1" dirty="0">
                <a:latin typeface="Arial Narrow" charset="0"/>
                <a:ea typeface="MS PGothic" charset="0"/>
              </a:rPr>
              <a:t>succès</a:t>
            </a:r>
            <a:r>
              <a:rPr lang="fr-FR" sz="4000" dirty="0">
                <a:latin typeface="Arial Narrow" charset="0"/>
                <a:ea typeface="MS PGothic" charset="0"/>
              </a:rPr>
              <a:t> économique basé sur la confiance altruiste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andre-yves.portnoff@wanadoo.fr</a:t>
            </a:r>
            <a:endParaRPr lang="fr-FR" dirty="0"/>
          </a:p>
        </p:txBody>
      </p:sp>
      <p:sp>
        <p:nvSpPr>
          <p:cNvPr id="3481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FCB6B20-016B-6D4A-A11B-DEDC0AE4AD9B}" type="slidenum">
              <a:rPr lang="fr-FR" sz="1800" u="none">
                <a:solidFill>
                  <a:schemeClr val="tx1"/>
                </a:solidFill>
                <a:latin typeface="Arial Narrow" charset="0"/>
              </a:rPr>
              <a:pPr/>
              <a:t>17</a:t>
            </a:fld>
            <a:endParaRPr lang="fr-FR" sz="1800" u="none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7" y="1538289"/>
            <a:ext cx="12289367" cy="9540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u="none" dirty="0">
                <a:solidFill>
                  <a:srgbClr val="800000"/>
                </a:solidFill>
                <a:latin typeface="+mj-lt"/>
              </a:rPr>
              <a:t>2006:</a:t>
            </a:r>
            <a:r>
              <a:rPr lang="fr-FR" sz="2800" b="1" u="none" dirty="0">
                <a:latin typeface="+mj-lt"/>
              </a:rPr>
              <a:t> 1 équipe, 4 infirmières </a:t>
            </a:r>
            <a:r>
              <a:rPr lang="fr-FR" sz="2800" b="1" u="none" dirty="0" smtClean="0">
                <a:latin typeface="+mj-lt"/>
                <a:sym typeface="Wingdings"/>
              </a:rPr>
              <a:t></a:t>
            </a:r>
            <a:r>
              <a:rPr lang="fr-FR" sz="2800" b="1" u="none" dirty="0" smtClean="0">
                <a:solidFill>
                  <a:srgbClr val="800000"/>
                </a:solidFill>
                <a:latin typeface="+mj-lt"/>
              </a:rPr>
              <a:t>2016</a:t>
            </a:r>
            <a:r>
              <a:rPr lang="fr-FR" sz="2800" b="1" u="none" dirty="0">
                <a:solidFill>
                  <a:srgbClr val="800000"/>
                </a:solidFill>
                <a:latin typeface="+mj-lt"/>
              </a:rPr>
              <a:t>:</a:t>
            </a:r>
            <a:r>
              <a:rPr lang="fr-FR" sz="2800" b="1" u="none" dirty="0">
                <a:latin typeface="+mj-lt"/>
              </a:rPr>
              <a:t> 850 équipes,10500 infirmières infirmières infirmières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32701" y="2470226"/>
            <a:ext cx="4559300" cy="34235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800" b="1" u="none" dirty="0" err="1">
                <a:solidFill>
                  <a:srgbClr val="162856"/>
                </a:solidFill>
                <a:latin typeface="Arial Narrow"/>
                <a:cs typeface="Arial Narrow"/>
              </a:rPr>
              <a:t>Buurtzorg</a:t>
            </a:r>
            <a:r>
              <a:rPr lang="fr-FR" sz="2800" b="1" u="none" dirty="0">
                <a:solidFill>
                  <a:srgbClr val="162856"/>
                </a:solidFill>
                <a:latin typeface="Arial Narrow"/>
                <a:cs typeface="Arial Narrow"/>
              </a:rPr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fr-FR" sz="2800" b="1" u="none" dirty="0">
                <a:solidFill>
                  <a:srgbClr val="990000"/>
                </a:solidFill>
                <a:latin typeface="Arial Narrow"/>
                <a:cs typeface="Arial Narrow"/>
              </a:rPr>
              <a:t>Confiance dans le personnel</a:t>
            </a:r>
          </a:p>
          <a:p>
            <a:pPr>
              <a:lnSpc>
                <a:spcPct val="90000"/>
              </a:lnSpc>
              <a:defRPr/>
            </a:pPr>
            <a:r>
              <a:rPr lang="fr-FR" sz="2800" b="1" u="none" dirty="0">
                <a:solidFill>
                  <a:srgbClr val="162856"/>
                </a:solidFill>
                <a:latin typeface="Arial Narrow"/>
                <a:cs typeface="Arial Narrow"/>
              </a:rPr>
              <a:t>équipes autogérées</a:t>
            </a:r>
          </a:p>
          <a:p>
            <a:pPr>
              <a:lnSpc>
                <a:spcPct val="90000"/>
              </a:lnSpc>
              <a:defRPr/>
            </a:pPr>
            <a:r>
              <a:rPr lang="fr-FR" sz="2800" b="1" u="none" dirty="0">
                <a:solidFill>
                  <a:srgbClr val="990000"/>
                </a:solidFill>
                <a:latin typeface="Arial Narrow"/>
                <a:cs typeface="Arial Narrow"/>
              </a:rPr>
              <a:t>Confiance dans les clients</a:t>
            </a:r>
          </a:p>
          <a:p>
            <a:pPr>
              <a:lnSpc>
                <a:spcPct val="90000"/>
              </a:lnSpc>
              <a:defRPr/>
            </a:pPr>
            <a:r>
              <a:rPr lang="fr-FR" sz="2800" b="1" u="none" dirty="0">
                <a:solidFill>
                  <a:srgbClr val="990000"/>
                </a:solidFill>
                <a:latin typeface="Arial Narrow"/>
                <a:cs typeface="Arial Narrow"/>
                <a:sym typeface="Wingdings"/>
              </a:rPr>
              <a:t></a:t>
            </a:r>
            <a:r>
              <a:rPr lang="fr-FR" sz="2400" b="1" u="none" dirty="0">
                <a:solidFill>
                  <a:srgbClr val="162856"/>
                </a:solidFill>
                <a:latin typeface="Arial Narrow"/>
                <a:cs typeface="Arial Narrow"/>
              </a:rPr>
              <a:t>Moins de dépenses</a:t>
            </a:r>
          </a:p>
          <a:p>
            <a:pPr>
              <a:lnSpc>
                <a:spcPct val="90000"/>
              </a:lnSpc>
              <a:defRPr/>
            </a:pPr>
            <a:r>
              <a:rPr lang="fr-FR" sz="2400" b="1" u="none" dirty="0">
                <a:solidFill>
                  <a:srgbClr val="162856"/>
                </a:solidFill>
                <a:latin typeface="Arial Narrow"/>
                <a:cs typeface="Arial Narrow"/>
                <a:sym typeface="Wingdings"/>
              </a:rPr>
              <a:t></a:t>
            </a:r>
            <a:r>
              <a:rPr lang="fr-FR" sz="2400" b="1" u="none" dirty="0">
                <a:solidFill>
                  <a:srgbClr val="162856"/>
                </a:solidFill>
                <a:latin typeface="Arial Narrow"/>
                <a:cs typeface="Arial Narrow"/>
              </a:rPr>
              <a:t>Plus de qualité de vie</a:t>
            </a:r>
          </a:p>
          <a:p>
            <a:pPr>
              <a:lnSpc>
                <a:spcPct val="90000"/>
              </a:lnSpc>
              <a:defRPr/>
            </a:pPr>
            <a:r>
              <a:rPr lang="fr-FR" sz="2400" b="1" u="none" dirty="0">
                <a:solidFill>
                  <a:srgbClr val="162856"/>
                </a:solidFill>
                <a:latin typeface="Arial Narrow"/>
                <a:cs typeface="Arial Narrow"/>
                <a:sym typeface="Wingdings"/>
              </a:rPr>
              <a:t></a:t>
            </a:r>
            <a:r>
              <a:rPr lang="fr-FR" sz="2400" b="1" u="none" dirty="0">
                <a:solidFill>
                  <a:srgbClr val="162856"/>
                </a:solidFill>
                <a:latin typeface="Arial Narrow"/>
                <a:cs typeface="Arial Narrow"/>
              </a:rPr>
              <a:t>Un modèle néerlandais qui diffuse : Japon, UK, France</a:t>
            </a:r>
          </a:p>
          <a:p>
            <a:pPr>
              <a:lnSpc>
                <a:spcPct val="90000"/>
              </a:lnSpc>
              <a:defRPr/>
            </a:pPr>
            <a:endParaRPr lang="fr-FR" sz="2800" b="1" u="none" dirty="0">
              <a:latin typeface="Arial Narrow"/>
              <a:cs typeface="Arial Narrow"/>
            </a:endParaRPr>
          </a:p>
        </p:txBody>
      </p:sp>
      <p:pic>
        <p:nvPicPr>
          <p:cNvPr id="34823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087564"/>
            <a:ext cx="76327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56367" y="908051"/>
            <a:ext cx="10272184" cy="5950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sz="2000" b="1" u="none" dirty="0">
                <a:solidFill>
                  <a:srgbClr val="990000"/>
                </a:solidFill>
                <a:latin typeface="+mj-lt"/>
              </a:rPr>
              <a:t>KPMG :“</a:t>
            </a:r>
            <a:r>
              <a:rPr lang="fr-FR" sz="2000" b="1" u="none" dirty="0">
                <a:solidFill>
                  <a:srgbClr val="990000"/>
                </a:solidFill>
                <a:latin typeface="Arial Narrow"/>
                <a:cs typeface="Arial Narrow"/>
              </a:rPr>
              <a:t>Buurtzorg</a:t>
            </a:r>
            <a:r>
              <a:rPr lang="fr-FR" sz="2000" b="1" u="none" dirty="0">
                <a:solidFill>
                  <a:srgbClr val="990000"/>
                </a:solidFill>
                <a:latin typeface="+mj-lt"/>
              </a:rPr>
              <a:t> has accomplished a 50% reduction in hours of care, improved quality of care and raised work satisfaction for their employees”</a:t>
            </a:r>
            <a:r>
              <a:rPr lang="fr-FR" u="none" dirty="0">
                <a:solidFill>
                  <a:srgbClr val="990000"/>
                </a:solidFill>
                <a:latin typeface="+mj-lt"/>
              </a:rPr>
              <a:t>.</a:t>
            </a:r>
          </a:p>
        </p:txBody>
      </p:sp>
      <p:pic>
        <p:nvPicPr>
          <p:cNvPr id="3482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4" y="115889"/>
            <a:ext cx="1958209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37779" y="5453840"/>
            <a:ext cx="4854222" cy="85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r-FR" b="1" dirty="0" smtClean="0"/>
              <a:t>Lire : Management </a:t>
            </a:r>
            <a:r>
              <a:rPr lang="fr-FR" b="1" dirty="0"/>
              <a:t>de la santé : la démonstration </a:t>
            </a:r>
            <a:r>
              <a:rPr lang="fr-FR" b="1" dirty="0" err="1" smtClean="0"/>
              <a:t>Buurtzorg</a:t>
            </a:r>
            <a:r>
              <a:rPr lang="fr-FR" b="1" dirty="0" smtClean="0"/>
              <a:t>. A-Y Portnoff Note </a:t>
            </a:r>
            <a:r>
              <a:rPr lang="fr-FR" b="1" dirty="0"/>
              <a:t>Futuribles Janvier 2017. </a:t>
            </a:r>
            <a:r>
              <a:rPr lang="fr-FR" sz="1600" dirty="0" err="1"/>
              <a:t>https</a:t>
            </a:r>
            <a:r>
              <a:rPr lang="fr-FR" sz="1600" dirty="0"/>
              <a:t>://</a:t>
            </a:r>
            <a:r>
              <a:rPr lang="fr-FR" sz="1600" dirty="0" err="1"/>
              <a:t>www.futuribles.com</a:t>
            </a:r>
            <a:r>
              <a:rPr lang="fr-FR" sz="1600" dirty="0"/>
              <a:t>/</a:t>
            </a:r>
            <a:r>
              <a:rPr lang="fr-FR" sz="1600" dirty="0" err="1"/>
              <a:t>fr</a:t>
            </a:r>
            <a:r>
              <a:rPr lang="fr-FR" sz="1600" dirty="0"/>
              <a:t>/article/management-de-la-sante-la-</a:t>
            </a:r>
            <a:r>
              <a:rPr lang="fr-FR" sz="1600" dirty="0" err="1"/>
              <a:t>demonstration</a:t>
            </a:r>
            <a:r>
              <a:rPr lang="fr-FR" sz="1600" dirty="0"/>
              <a:t>-</a:t>
            </a:r>
            <a:r>
              <a:rPr lang="fr-FR" sz="1600" dirty="0" err="1"/>
              <a:t>buurtzorg</a:t>
            </a:r>
            <a:r>
              <a:rPr lang="fr-FR" sz="1600" dirty="0"/>
              <a:t>/</a:t>
            </a:r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7336370" y="6346737"/>
            <a:ext cx="4855631" cy="40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r-FR" sz="1400" u="none" dirty="0"/>
              <a:t>in 2016 </a:t>
            </a:r>
            <a:r>
              <a:rPr lang="fr-FR" sz="1400" u="none" dirty="0" err="1"/>
              <a:t>Buurtzorg</a:t>
            </a:r>
            <a:r>
              <a:rPr lang="fr-FR" sz="1400" u="none" dirty="0"/>
              <a:t> </a:t>
            </a:r>
            <a:r>
              <a:rPr lang="fr-FR" sz="1400" u="none" dirty="0" err="1"/>
              <a:t>Study</a:t>
            </a:r>
            <a:r>
              <a:rPr lang="fr-FR" sz="1400" u="none" dirty="0"/>
              <a:t>, Public World Consulting, 19 </a:t>
            </a:r>
            <a:r>
              <a:rPr lang="fr-FR" sz="1400" u="none" dirty="0" err="1"/>
              <a:t>September</a:t>
            </a:r>
            <a:r>
              <a:rPr lang="fr-FR" sz="1400" u="none" dirty="0"/>
              <a:t> 2016. Agenda Item 9 </a:t>
            </a:r>
            <a:r>
              <a:rPr lang="fr-FR" sz="1400" u="none" dirty="0" err="1"/>
              <a:t>Appendix</a:t>
            </a:r>
            <a:r>
              <a:rPr lang="fr-FR" sz="1400" u="none" dirty="0"/>
              <a:t> A. </a:t>
            </a:r>
          </a:p>
        </p:txBody>
      </p:sp>
    </p:spTree>
    <p:extLst>
      <p:ext uri="{BB962C8B-B14F-4D97-AF65-F5344CB8AC3E}">
        <p14:creationId xmlns:p14="http://schemas.microsoft.com/office/powerpoint/2010/main" val="428613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9078">
            <a:off x="10160757" y="2890466"/>
            <a:ext cx="1932465" cy="29157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management par la confiance : possible dans PME et grands </a:t>
            </a:r>
            <a:r>
              <a:rPr lang="fr-FR" dirty="0" err="1" smtClean="0"/>
              <a:t>goupes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Construire des fédérations orchestrées par un centre gardien du long terme, facilitateur et animateur.</a:t>
            </a:r>
          </a:p>
          <a:p>
            <a:r>
              <a:rPr lang="fr-FR" dirty="0" smtClean="0"/>
              <a:t>Exemple: le Groupe Hervé, passé en 46 ans d’une PME à 2900 salariés en 22 sociétés, 472 millions € CA</a:t>
            </a:r>
          </a:p>
          <a:p>
            <a:pPr lvl="1"/>
            <a:r>
              <a:rPr lang="fr-FR" dirty="0" smtClean="0"/>
              <a:t>« Intra</a:t>
            </a:r>
            <a:r>
              <a:rPr lang="fr-FR" dirty="0"/>
              <a:t>-entrepreneuriat </a:t>
            </a:r>
            <a:r>
              <a:rPr lang="fr-FR" dirty="0" smtClean="0"/>
              <a:t>:</a:t>
            </a:r>
          </a:p>
          <a:p>
            <a:pPr lvl="2"/>
            <a:r>
              <a:rPr lang="fr-FR" sz="2400" dirty="0" smtClean="0"/>
              <a:t>responsabilisation </a:t>
            </a:r>
            <a:r>
              <a:rPr lang="fr-FR" sz="2400" dirty="0"/>
              <a:t>individuelle </a:t>
            </a:r>
            <a:endParaRPr lang="fr-FR" sz="2400" dirty="0" smtClean="0"/>
          </a:p>
          <a:p>
            <a:pPr lvl="2"/>
            <a:r>
              <a:rPr lang="fr-FR" sz="2400" dirty="0" smtClean="0"/>
              <a:t>relations </a:t>
            </a:r>
            <a:r>
              <a:rPr lang="fr-FR" sz="2400" dirty="0"/>
              <a:t>entre </a:t>
            </a:r>
            <a:r>
              <a:rPr lang="fr-FR" sz="2400" dirty="0" err="1" smtClean="0"/>
              <a:t>salarés</a:t>
            </a:r>
            <a:r>
              <a:rPr lang="fr-FR" sz="2400" dirty="0" smtClean="0"/>
              <a:t> </a:t>
            </a:r>
            <a:r>
              <a:rPr lang="fr-FR" sz="2400" dirty="0"/>
              <a:t>de pairs à pairs (</a:t>
            </a:r>
            <a:r>
              <a:rPr lang="fr-FR" sz="2400" dirty="0" err="1"/>
              <a:t>peer</a:t>
            </a:r>
            <a:r>
              <a:rPr lang="fr-FR" sz="2400" dirty="0"/>
              <a:t>-</a:t>
            </a:r>
            <a:r>
              <a:rPr lang="fr-FR" sz="2400" dirty="0" err="1"/>
              <a:t>to-peer</a:t>
            </a:r>
            <a:r>
              <a:rPr lang="fr-FR" sz="2400" dirty="0"/>
              <a:t>) plutôt que de pères (supérieurs) à fils (subordonnés). </a:t>
            </a:r>
            <a:endParaRPr lang="fr-FR" sz="2400" dirty="0" smtClean="0"/>
          </a:p>
          <a:p>
            <a:pPr lvl="2"/>
            <a:r>
              <a:rPr lang="fr-FR" sz="2400" dirty="0" smtClean="0">
                <a:sym typeface="Wingdings"/>
              </a:rPr>
              <a:t></a:t>
            </a:r>
            <a:r>
              <a:rPr lang="fr-FR" sz="2400" dirty="0" smtClean="0"/>
              <a:t>meilleure </a:t>
            </a:r>
            <a:r>
              <a:rPr lang="fr-FR" sz="2400" dirty="0"/>
              <a:t>participation de chacun </a:t>
            </a:r>
            <a:r>
              <a:rPr lang="fr-FR" sz="2400" dirty="0" smtClean="0">
                <a:sym typeface="Wingdings"/>
              </a:rPr>
              <a:t></a:t>
            </a:r>
            <a:r>
              <a:rPr lang="fr-FR" sz="2400" dirty="0" smtClean="0"/>
              <a:t>meilleure </a:t>
            </a:r>
            <a:r>
              <a:rPr lang="fr-FR" sz="2400" dirty="0"/>
              <a:t>réactivité aux dysfonctionnements internes comme aux évolutions du marché</a:t>
            </a:r>
            <a:r>
              <a:rPr lang="fr-FR" sz="2400" dirty="0" smtClean="0"/>
              <a:t>. »</a:t>
            </a:r>
            <a:endParaRPr lang="fr-FR" sz="2400" dirty="0"/>
          </a:p>
          <a:p>
            <a:pPr lvl="1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987777" y="5853797"/>
            <a:ext cx="10865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http://www.groupeherve.com/organisation-participative/intra-</a:t>
            </a:r>
            <a:r>
              <a:rPr lang="fr-FR" dirty="0" smtClean="0">
                <a:hlinkClick r:id="rId3"/>
              </a:rPr>
              <a:t>entreprenariat.html</a:t>
            </a:r>
            <a:r>
              <a:rPr lang="fr-FR" dirty="0" smtClean="0"/>
              <a:t> http</a:t>
            </a:r>
            <a:r>
              <a:rPr lang="fr-FR" dirty="0"/>
              <a:t>://</a:t>
            </a:r>
            <a:r>
              <a:rPr lang="fr-FR" dirty="0" err="1"/>
              <a:t>www.groupeherve.com</a:t>
            </a:r>
            <a:r>
              <a:rPr lang="fr-FR" dirty="0"/>
              <a:t>/</a:t>
            </a:r>
            <a:r>
              <a:rPr lang="fr-FR" dirty="0" err="1"/>
              <a:t>decouverte</a:t>
            </a:r>
            <a:r>
              <a:rPr lang="fr-FR" dirty="0"/>
              <a:t>/</a:t>
            </a:r>
            <a:r>
              <a:rPr lang="fr-FR" dirty="0" err="1"/>
              <a:t>livres-michel-herve.html#</a:t>
            </a:r>
            <a:r>
              <a:rPr lang="fr-FR" dirty="0" err="1" smtClean="0"/>
              <a:t>start</a:t>
            </a:r>
            <a:endParaRPr lang="fr-FR" dirty="0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0"/>
          </p:nvPr>
        </p:nvSpPr>
        <p:spPr>
          <a:xfrm>
            <a:off x="4178313" y="6400800"/>
            <a:ext cx="4224867" cy="457200"/>
          </a:xfrm>
        </p:spPr>
        <p:txBody>
          <a:bodyPr/>
          <a:lstStyle/>
          <a:p>
            <a:pPr algn="ctr">
              <a:defRPr/>
            </a:pPr>
            <a:r>
              <a:rPr lang="fr-FR" sz="1600" b="1" dirty="0" err="1"/>
              <a:t>andre-yves.portnoff@wanadoo.fr</a:t>
            </a:r>
            <a:endParaRPr lang="fr-FR" sz="1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1353800" y="6500128"/>
            <a:ext cx="49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0233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336800" y="6400800"/>
            <a:ext cx="5060951" cy="457200"/>
          </a:xfrm>
        </p:spPr>
        <p:txBody>
          <a:bodyPr/>
          <a:lstStyle/>
          <a:p>
            <a:pPr algn="ctr">
              <a:defRPr/>
            </a:pPr>
            <a:r>
              <a:rPr lang="nl-NL" sz="1600" b="0" i="1" dirty="0" err="1" smtClean="0">
                <a:solidFill>
                  <a:schemeClr val="tx1"/>
                </a:solidFill>
              </a:rPr>
              <a:t>andre-yves.portnoff@wanadoo.fr</a:t>
            </a:r>
            <a:endParaRPr lang="fr-FR" sz="1600" b="0" i="1" dirty="0">
              <a:solidFill>
                <a:schemeClr val="tx1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0734" y="1066801"/>
            <a:ext cx="10064751" cy="2316163"/>
          </a:xfrm>
          <a:solidFill>
            <a:srgbClr val="FFFFFF">
              <a:alpha val="52156"/>
            </a:srgb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dirty="0">
                <a:latin typeface="Arial Narrow" charset="0"/>
                <a:ea typeface="MS PGothic" charset="0"/>
              </a:rPr>
              <a:t>Le travail cr</a:t>
            </a:r>
            <a:r>
              <a:rPr lang="fr-FR" dirty="0">
                <a:latin typeface="Times New Roman" charset="0"/>
                <a:ea typeface="MS PGothic" charset="0"/>
              </a:rPr>
              <a:t>é</a:t>
            </a:r>
            <a:r>
              <a:rPr lang="fr-FR" dirty="0">
                <a:latin typeface="Arial Narrow" charset="0"/>
                <a:ea typeface="MS PGothic" charset="0"/>
              </a:rPr>
              <a:t>ateur de valeur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fr-FR" sz="2800" dirty="0">
                <a:latin typeface="Arial Narrow" charset="0"/>
                <a:ea typeface="MS PGothic" charset="0"/>
              </a:rPr>
              <a:t> créativité : poser et résoudre des problèmes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fr-FR" sz="2800" dirty="0">
                <a:latin typeface="Arial Narrow" charset="0"/>
                <a:ea typeface="MS PGothic" charset="0"/>
              </a:rPr>
              <a:t> construction de relations humaines</a:t>
            </a:r>
          </a:p>
          <a:p>
            <a:pPr lvl="2">
              <a:lnSpc>
                <a:spcPct val="90000"/>
              </a:lnSpc>
            </a:pPr>
            <a:r>
              <a:rPr lang="fr-FR" dirty="0">
                <a:latin typeface="Arial Narrow" charset="0"/>
                <a:ea typeface="MS PGothic" charset="0"/>
              </a:rPr>
              <a:t>pour bâtir une intelligence </a:t>
            </a:r>
            <a:r>
              <a:rPr lang="fr-FR" dirty="0" smtClean="0">
                <a:latin typeface="Arial Narrow" charset="0"/>
                <a:ea typeface="MS PGothic" charset="0"/>
              </a:rPr>
              <a:t>collective interne + externe</a:t>
            </a:r>
            <a:endParaRPr lang="fr-FR" dirty="0">
              <a:latin typeface="Arial Narrow" charset="0"/>
              <a:ea typeface="MS PGothic" charset="0"/>
            </a:endParaRPr>
          </a:p>
          <a:p>
            <a:pPr lvl="2">
              <a:lnSpc>
                <a:spcPct val="90000"/>
              </a:lnSpc>
            </a:pPr>
            <a:r>
              <a:rPr lang="fr-FR" dirty="0">
                <a:latin typeface="Arial Narrow" charset="0"/>
                <a:ea typeface="MS PGothic" charset="0"/>
              </a:rPr>
              <a:t>pour commercer</a:t>
            </a:r>
          </a:p>
        </p:txBody>
      </p:sp>
      <p:sp>
        <p:nvSpPr>
          <p:cNvPr id="117764" name="Text Box 3"/>
          <p:cNvSpPr txBox="1">
            <a:spLocks noChangeArrowheads="1"/>
          </p:cNvSpPr>
          <p:nvPr/>
        </p:nvSpPr>
        <p:spPr bwMode="auto">
          <a:xfrm>
            <a:off x="6383867" y="4037192"/>
            <a:ext cx="5525911" cy="875111"/>
          </a:xfrm>
          <a:prstGeom prst="rect">
            <a:avLst/>
          </a:prstGeom>
          <a:solidFill>
            <a:srgbClr val="FFFF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6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>
              <a:defRPr sz="3200" b="1">
                <a:solidFill>
                  <a:srgbClr val="336699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>
              <a:defRPr sz="28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rgbClr val="336699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Clr>
                <a:srgbClr val="6699FF"/>
              </a:buClr>
              <a:defRPr/>
            </a:pPr>
            <a:r>
              <a:rPr lang="fr-FR" sz="2800" u="none" dirty="0" smtClean="0">
                <a:solidFill>
                  <a:srgbClr val="800000"/>
                </a:solidFill>
                <a:latin typeface="Arial Narrow"/>
                <a:cs typeface="Arial Narrow"/>
              </a:rPr>
              <a:t>Créativité</a:t>
            </a:r>
            <a:r>
              <a:rPr lang="fr-FR" sz="2800" u="none" dirty="0" smtClean="0">
                <a:solidFill>
                  <a:schemeClr val="accent2"/>
                </a:solidFill>
                <a:latin typeface="Arial Narrow"/>
                <a:cs typeface="Arial Narrow"/>
              </a:rPr>
              <a:t>: </a:t>
            </a:r>
            <a:r>
              <a:rPr lang="fr-FR" sz="2800" u="none" dirty="0" smtClean="0">
                <a:solidFill>
                  <a:schemeClr val="accent2"/>
                </a:solidFill>
                <a:latin typeface="Arial Narrow"/>
                <a:cs typeface="Arial Narrow"/>
                <a:sym typeface="Wingdings"/>
              </a:rPr>
              <a:t></a:t>
            </a:r>
            <a:r>
              <a:rPr lang="fr-FR" sz="2800" u="none" dirty="0" smtClean="0">
                <a:solidFill>
                  <a:schemeClr val="accent2"/>
                </a:solidFill>
                <a:latin typeface="Arial Narrow"/>
                <a:cs typeface="Arial Narrow"/>
              </a:rPr>
              <a:t> liberté individuelle, respect des différences</a:t>
            </a:r>
          </a:p>
        </p:txBody>
      </p:sp>
      <p:sp>
        <p:nvSpPr>
          <p:cNvPr id="117765" name="Text Box 4"/>
          <p:cNvSpPr txBox="1">
            <a:spLocks noChangeArrowheads="1"/>
          </p:cNvSpPr>
          <p:nvPr/>
        </p:nvSpPr>
        <p:spPr bwMode="auto">
          <a:xfrm>
            <a:off x="814917" y="4024491"/>
            <a:ext cx="5238750" cy="875111"/>
          </a:xfrm>
          <a:prstGeom prst="rect">
            <a:avLst/>
          </a:prstGeom>
          <a:solidFill>
            <a:srgbClr val="FFFF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6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>
              <a:defRPr sz="3200" b="1">
                <a:solidFill>
                  <a:srgbClr val="336699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>
              <a:defRPr sz="28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rgbClr val="336699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Clr>
                <a:srgbClr val="6699FF"/>
              </a:buClr>
              <a:defRPr/>
            </a:pPr>
            <a:r>
              <a:rPr lang="fr-FR" altLang="ja-JP" sz="2800" u="none" dirty="0" smtClean="0">
                <a:solidFill>
                  <a:srgbClr val="800000"/>
                </a:solidFill>
                <a:latin typeface="Arial Narrow"/>
                <a:cs typeface="Arial Narrow"/>
              </a:rPr>
              <a:t>Efficacité</a:t>
            </a:r>
            <a:r>
              <a:rPr lang="fr-FR" altLang="ja-JP" sz="2800" u="none" dirty="0" smtClean="0">
                <a:solidFill>
                  <a:schemeClr val="accent2"/>
                </a:solidFill>
                <a:latin typeface="Arial Narrow"/>
                <a:cs typeface="Arial Narrow"/>
              </a:rPr>
              <a:t>: collective </a:t>
            </a:r>
            <a:r>
              <a:rPr lang="fr-FR" altLang="ja-JP" sz="2800" u="none" dirty="0" smtClean="0">
                <a:solidFill>
                  <a:schemeClr val="accent2"/>
                </a:solidFill>
                <a:latin typeface="Arial Narrow"/>
                <a:cs typeface="Arial Narrow"/>
                <a:sym typeface="Wingdings"/>
              </a:rPr>
              <a:t></a:t>
            </a:r>
            <a:r>
              <a:rPr lang="fr-FR" altLang="ja-JP" sz="2800" u="none" dirty="0" smtClean="0">
                <a:solidFill>
                  <a:schemeClr val="accent2"/>
                </a:solidFill>
                <a:latin typeface="Arial Narrow"/>
                <a:cs typeface="Arial Narrow"/>
              </a:rPr>
              <a:t>collaborations nécessaires</a:t>
            </a:r>
            <a:endParaRPr lang="fr-FR" sz="2800" u="none" dirty="0" smtClean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2336800" y="2286000"/>
            <a:ext cx="0" cy="2057400"/>
          </a:xfrm>
          <a:prstGeom prst="line">
            <a:avLst/>
          </a:prstGeom>
          <a:noFill/>
          <a:ln w="76200" cmpd="tri">
            <a:solidFill>
              <a:srgbClr val="2A4B9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814917" y="5157788"/>
            <a:ext cx="11094861" cy="1148007"/>
          </a:xfrm>
          <a:prstGeom prst="rect">
            <a:avLst/>
          </a:prstGeom>
          <a:solidFill>
            <a:srgbClr val="FFFFFF"/>
          </a:solidFill>
          <a:ln w="15875">
            <a:solidFill>
              <a:srgbClr val="2A4B9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fr-FR" sz="2400" b="1" u="none" dirty="0">
                <a:solidFill>
                  <a:schemeClr val="accent2"/>
                </a:solidFill>
                <a:latin typeface="Arial Narrow" charset="0"/>
              </a:rPr>
              <a:t>Le défi du management : conjuguer individualisme et efficacité globale collective</a:t>
            </a:r>
            <a:r>
              <a:rPr lang="fr-FR" sz="3200" b="1" u="none" dirty="0">
                <a:solidFill>
                  <a:srgbClr val="2C4E70"/>
                </a:solidFill>
                <a:latin typeface="Arial Narrow" charset="0"/>
              </a:rPr>
              <a:t>                                                                  </a:t>
            </a:r>
            <a:r>
              <a:rPr lang="fr-FR" sz="2800" b="1" u="none" dirty="0">
                <a:solidFill>
                  <a:srgbClr val="993300"/>
                </a:solidFill>
                <a:latin typeface="Arial Narrow" charset="0"/>
              </a:rPr>
              <a:t>Récompenser </a:t>
            </a:r>
            <a:r>
              <a:rPr lang="fr-FR" sz="3200" b="1" u="none" dirty="0">
                <a:solidFill>
                  <a:srgbClr val="993300"/>
                </a:solidFill>
                <a:latin typeface="Arial Narrow" charset="0"/>
              </a:rPr>
              <a:t>à la fois</a:t>
            </a:r>
            <a:r>
              <a:rPr lang="fr-FR" sz="3600" b="1" u="none" dirty="0">
                <a:solidFill>
                  <a:schemeClr val="tx1"/>
                </a:solidFill>
                <a:latin typeface="Arial Narrow" charset="0"/>
              </a:rPr>
              <a:t> :  </a:t>
            </a:r>
            <a:r>
              <a:rPr lang="fr-FR" sz="2800" b="1" u="none" dirty="0">
                <a:solidFill>
                  <a:srgbClr val="993300"/>
                </a:solidFill>
                <a:latin typeface="Arial Narrow" charset="0"/>
              </a:rPr>
              <a:t>la performance individuelle </a:t>
            </a:r>
            <a:r>
              <a:rPr lang="fr-FR" sz="3200" b="1" u="none" dirty="0" smtClean="0">
                <a:solidFill>
                  <a:srgbClr val="993300"/>
                </a:solidFill>
                <a:latin typeface="Arial Narrow" charset="0"/>
              </a:rPr>
              <a:t>+ </a:t>
            </a:r>
            <a:r>
              <a:rPr lang="fr-FR" sz="2800" b="1" u="none" dirty="0" smtClean="0">
                <a:solidFill>
                  <a:srgbClr val="993300"/>
                </a:solidFill>
                <a:latin typeface="Arial Narrow" charset="0"/>
              </a:rPr>
              <a:t>la </a:t>
            </a:r>
            <a:r>
              <a:rPr lang="fr-FR" sz="2800" b="1" u="none" dirty="0">
                <a:solidFill>
                  <a:srgbClr val="993300"/>
                </a:solidFill>
                <a:latin typeface="Arial Narrow" charset="0"/>
              </a:rPr>
              <a:t>contribution à la performance des </a:t>
            </a:r>
            <a:r>
              <a:rPr lang="fr-FR" sz="2800" b="1" u="none" dirty="0" smtClean="0">
                <a:solidFill>
                  <a:srgbClr val="993300"/>
                </a:solidFill>
                <a:latin typeface="Arial Narrow" charset="0"/>
              </a:rPr>
              <a:t>autres </a:t>
            </a:r>
            <a:r>
              <a:rPr lang="fr-FR" sz="2800" b="1" u="none" dirty="0" smtClean="0">
                <a:solidFill>
                  <a:srgbClr val="993300"/>
                </a:solidFill>
                <a:latin typeface="Arial Narrow" charset="0"/>
                <a:sym typeface="Wingdings"/>
              </a:rPr>
              <a:t> sanctionner rivalités hostiles et jeux en solo </a:t>
            </a:r>
            <a:endParaRPr lang="fr-FR" sz="2800" b="1" u="none" dirty="0">
              <a:solidFill>
                <a:srgbClr val="993300"/>
              </a:solidFill>
              <a:latin typeface="Arial Narrow" charset="0"/>
            </a:endParaRP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1" y="0"/>
            <a:ext cx="10773833" cy="1023938"/>
          </a:xfrm>
        </p:spPr>
        <p:txBody>
          <a:bodyPr lIns="0" tIns="0" rIns="0" bIns="0"/>
          <a:lstStyle/>
          <a:p>
            <a:r>
              <a:rPr lang="fr-FR">
                <a:solidFill>
                  <a:schemeClr val="tx1"/>
                </a:solidFill>
                <a:latin typeface="Arial Narrow" charset="0"/>
                <a:ea typeface="MS PGothic" charset="0"/>
              </a:rPr>
              <a:t>La rupture immatérielle</a:t>
            </a:r>
          </a:p>
        </p:txBody>
      </p:sp>
      <p:cxnSp>
        <p:nvCxnSpPr>
          <p:cNvPr id="39944" name="AutoShape 8"/>
          <p:cNvCxnSpPr>
            <a:cxnSpLocks noChangeShapeType="1"/>
            <a:stCxn id="39938" idx="1"/>
            <a:endCxn id="39938" idx="1"/>
          </p:cNvCxnSpPr>
          <p:nvPr/>
        </p:nvCxnSpPr>
        <p:spPr bwMode="auto">
          <a:xfrm rot="10800000" flipH="1" flipV="1">
            <a:off x="1210734" y="2225675"/>
            <a:ext cx="2117" cy="1588"/>
          </a:xfrm>
          <a:prstGeom prst="bentConnector3">
            <a:avLst>
              <a:gd name="adj1" fmla="val -144000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</p:cxn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10464800" y="1943100"/>
            <a:ext cx="0" cy="2362200"/>
          </a:xfrm>
          <a:prstGeom prst="line">
            <a:avLst/>
          </a:prstGeom>
          <a:noFill/>
          <a:ln w="76200" cmpd="tri">
            <a:solidFill>
              <a:srgbClr val="2A4B9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4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3414889" y="6356350"/>
            <a:ext cx="678067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27E8935-1567-E44E-ACF1-CDA6FDA7A3FD}" type="slidenum">
              <a:rPr lang="fr-FR" sz="1800" u="none">
                <a:solidFill>
                  <a:schemeClr val="tx1"/>
                </a:solidFill>
                <a:latin typeface="Arial Narrow" charset="0"/>
              </a:rPr>
              <a:pPr/>
              <a:t>19</a:t>
            </a:fld>
            <a:endParaRPr lang="fr-FR" sz="1800" u="none" dirty="0">
              <a:solidFill>
                <a:schemeClr val="tx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1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ctrTitle"/>
          </p:nvPr>
        </p:nvSpPr>
        <p:spPr>
          <a:xfrm>
            <a:off x="900289" y="1721207"/>
            <a:ext cx="10363200" cy="1470025"/>
          </a:xfrm>
          <a:ln>
            <a:solidFill>
              <a:srgbClr val="00009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latin typeface="Arial Narrow" charset="0"/>
                <a:ea typeface="MS PGothic" charset="0"/>
              </a:rPr>
              <a:t>Intelligence collective?</a:t>
            </a:r>
          </a:p>
        </p:txBody>
      </p:sp>
      <p:sp>
        <p:nvSpPr>
          <p:cNvPr id="22530" name="Sous-titre 2"/>
          <p:cNvSpPr>
            <a:spLocks noGrp="1"/>
          </p:cNvSpPr>
          <p:nvPr>
            <p:ph type="subTitle" idx="1"/>
          </p:nvPr>
        </p:nvSpPr>
        <p:spPr>
          <a:ln>
            <a:solidFill>
              <a:srgbClr val="000090"/>
            </a:solidFill>
          </a:ln>
        </p:spPr>
        <p:txBody>
          <a:bodyPr>
            <a:normAutofit/>
          </a:bodyPr>
          <a:lstStyle/>
          <a:p>
            <a:r>
              <a:rPr lang="fr-FR" sz="3200" b="1" dirty="0">
                <a:latin typeface="Arial Narrow" charset="0"/>
                <a:ea typeface="MS PGothic" charset="0"/>
              </a:rPr>
              <a:t>Pas une nouveauté.</a:t>
            </a:r>
          </a:p>
          <a:p>
            <a:r>
              <a:rPr lang="fr-FR" sz="3200" b="1" dirty="0" smtClean="0">
                <a:latin typeface="Arial Narrow" charset="0"/>
                <a:ea typeface="MS PGothic" charset="0"/>
              </a:rPr>
              <a:t>Mais une </a:t>
            </a:r>
            <a:r>
              <a:rPr lang="fr-FR" sz="3200" b="1" dirty="0">
                <a:latin typeface="Arial Narrow" charset="0"/>
                <a:ea typeface="MS PGothic" charset="0"/>
              </a:rPr>
              <a:t>ressource devenue </a:t>
            </a:r>
            <a:r>
              <a:rPr lang="fr-FR" sz="3200" b="1" dirty="0" smtClean="0">
                <a:latin typeface="Arial Narrow" charset="0"/>
                <a:ea typeface="MS PGothic" charset="0"/>
              </a:rPr>
              <a:t>vitale dans un contexte global et mouvant.</a:t>
            </a:r>
            <a:endParaRPr lang="fr-FR" sz="3200" b="1" dirty="0">
              <a:latin typeface="Arial Narrow" charset="0"/>
              <a:ea typeface="MS PGothic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515367" y="6356350"/>
            <a:ext cx="5791200" cy="365125"/>
          </a:xfrm>
        </p:spPr>
        <p:txBody>
          <a:bodyPr/>
          <a:lstStyle/>
          <a:p>
            <a:pPr>
              <a:defRPr/>
            </a:pPr>
            <a:r>
              <a:rPr lang="fr-FR" sz="1400" b="1" dirty="0" err="1" smtClean="0"/>
              <a:t>andre-yves.portnoff@wanadoo.fr</a:t>
            </a:r>
            <a:endParaRPr lang="fr-FR" sz="1400" b="1" dirty="0"/>
          </a:p>
        </p:txBody>
      </p:sp>
      <p:sp>
        <p:nvSpPr>
          <p:cNvPr id="2253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FFE23B9B-955A-B04E-857B-BE99F63C152B}" type="slidenum">
              <a:rPr lang="fr-FR" sz="1800" u="none">
                <a:solidFill>
                  <a:schemeClr val="tx1"/>
                </a:solidFill>
                <a:latin typeface="Arial Narrow" charset="0"/>
              </a:rPr>
              <a:pPr/>
              <a:t>2</a:t>
            </a:fld>
            <a:endParaRPr lang="fr-FR" sz="1800" u="none">
              <a:solidFill>
                <a:schemeClr val="tx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51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>
          <a:xfrm>
            <a:off x="609600" y="71438"/>
            <a:ext cx="10972800" cy="904875"/>
          </a:xfrm>
        </p:spPr>
        <p:txBody>
          <a:bodyPr/>
          <a:lstStyle/>
          <a:p>
            <a:r>
              <a:rPr lang="fr-FR">
                <a:latin typeface="Arial Narrow" charset="0"/>
                <a:ea typeface="MS PGothic" charset="0"/>
              </a:rPr>
              <a:t>Intelligence collective et cohérence</a:t>
            </a:r>
          </a:p>
        </p:txBody>
      </p:sp>
      <p:sp>
        <p:nvSpPr>
          <p:cNvPr id="41986" name="Espace réservé du contenu 2"/>
          <p:cNvSpPr>
            <a:spLocks noGrp="1"/>
          </p:cNvSpPr>
          <p:nvPr>
            <p:ph idx="1"/>
          </p:nvPr>
        </p:nvSpPr>
        <p:spPr>
          <a:xfrm>
            <a:off x="914400" y="928688"/>
            <a:ext cx="10363200" cy="2786062"/>
          </a:xfrm>
        </p:spPr>
        <p:txBody>
          <a:bodyPr/>
          <a:lstStyle/>
          <a:p>
            <a:r>
              <a:rPr lang="fr-FR">
                <a:latin typeface="Arial Narrow" charset="0"/>
                <a:ea typeface="MS PGothic" charset="0"/>
              </a:rPr>
              <a:t>Chaque spécialiste ne joue collectif que s’il comprend les autres</a:t>
            </a:r>
          </a:p>
          <a:p>
            <a:pPr lvl="1"/>
            <a:r>
              <a:rPr lang="fr-FR">
                <a:latin typeface="Arial Narrow" charset="0"/>
                <a:ea typeface="MS PGothic" charset="0"/>
              </a:rPr>
              <a:t>On ne respecte les arguments d’autrui que si on les comprend (un peu)</a:t>
            </a:r>
          </a:p>
          <a:p>
            <a:pPr lvl="1">
              <a:buFontTx/>
              <a:buNone/>
            </a:pPr>
            <a:r>
              <a:rPr lang="fr-FR">
                <a:latin typeface="Arial Narrow" charset="0"/>
                <a:ea typeface="MS PGothic" charset="0"/>
              </a:rPr>
              <a:t>Sommes-nous des « T-men »?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andre-yves.portnoff@wanadoo.fr</a:t>
            </a:r>
            <a:endParaRPr lang="fr-FR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451D975-5025-9947-A364-79CFE8356D4A}" type="slidenum">
              <a:rPr lang="fr-FR" sz="1800" u="none">
                <a:solidFill>
                  <a:schemeClr val="tx1"/>
                </a:solidFill>
                <a:latin typeface="Arial Narrow" charset="0"/>
              </a:rPr>
              <a:pPr/>
              <a:t>20</a:t>
            </a:fld>
            <a:endParaRPr lang="fr-FR" sz="1800" u="none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41989" name="Rectangle avec flèche vers le bas 5"/>
          <p:cNvSpPr>
            <a:spLocks noChangeArrowheads="1"/>
          </p:cNvSpPr>
          <p:nvPr/>
        </p:nvSpPr>
        <p:spPr bwMode="auto">
          <a:xfrm>
            <a:off x="571500" y="3714750"/>
            <a:ext cx="2667000" cy="2000250"/>
          </a:xfrm>
          <a:prstGeom prst="downArrowCallout">
            <a:avLst>
              <a:gd name="adj1" fmla="val 50139"/>
              <a:gd name="adj2" fmla="val 36343"/>
              <a:gd name="adj3" fmla="val 3046"/>
              <a:gd name="adj4" fmla="val 33926"/>
            </a:avLst>
          </a:prstGeom>
          <a:solidFill>
            <a:srgbClr val="FD7C5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r>
              <a:rPr lang="fr-FR"/>
              <a:t> </a:t>
            </a:r>
          </a:p>
        </p:txBody>
      </p:sp>
      <p:sp>
        <p:nvSpPr>
          <p:cNvPr id="7" name="Rectangle avec flèche vers le bas 6"/>
          <p:cNvSpPr/>
          <p:nvPr/>
        </p:nvSpPr>
        <p:spPr bwMode="auto">
          <a:xfrm>
            <a:off x="3333751" y="3714750"/>
            <a:ext cx="2667000" cy="2000250"/>
          </a:xfrm>
          <a:prstGeom prst="downArrowCallout">
            <a:avLst>
              <a:gd name="adj1" fmla="val 43243"/>
              <a:gd name="adj2" fmla="val 36343"/>
              <a:gd name="adj3" fmla="val 3045"/>
              <a:gd name="adj4" fmla="val 33926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41991" name="Rectangle avec flèche vers le bas 7"/>
          <p:cNvSpPr>
            <a:spLocks noChangeArrowheads="1"/>
          </p:cNvSpPr>
          <p:nvPr/>
        </p:nvSpPr>
        <p:spPr bwMode="auto">
          <a:xfrm>
            <a:off x="6096000" y="3714750"/>
            <a:ext cx="2667000" cy="2000250"/>
          </a:xfrm>
          <a:prstGeom prst="downArrowCallout">
            <a:avLst>
              <a:gd name="adj1" fmla="val 46694"/>
              <a:gd name="adj2" fmla="val 36343"/>
              <a:gd name="adj3" fmla="val 3046"/>
              <a:gd name="adj4" fmla="val 3392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fr-CA"/>
          </a:p>
        </p:txBody>
      </p:sp>
      <p:sp>
        <p:nvSpPr>
          <p:cNvPr id="41992" name="Rectangle avec flèche vers le bas 8"/>
          <p:cNvSpPr>
            <a:spLocks noChangeArrowheads="1"/>
          </p:cNvSpPr>
          <p:nvPr/>
        </p:nvSpPr>
        <p:spPr bwMode="auto">
          <a:xfrm>
            <a:off x="8858251" y="3714750"/>
            <a:ext cx="2667000" cy="2000250"/>
          </a:xfrm>
          <a:prstGeom prst="downArrowCallout">
            <a:avLst>
              <a:gd name="adj1" fmla="val 44972"/>
              <a:gd name="adj2" fmla="val 36343"/>
              <a:gd name="adj3" fmla="val 3046"/>
              <a:gd name="adj4" fmla="val 33926"/>
            </a:avLst>
          </a:prstGeom>
          <a:gradFill rotWithShape="1">
            <a:gsLst>
              <a:gs pos="0">
                <a:srgbClr val="92D050"/>
              </a:gs>
              <a:gs pos="50000">
                <a:srgbClr val="7AB73A"/>
              </a:gs>
              <a:gs pos="100000">
                <a:srgbClr val="92DA46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fr-CA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95736" y="4071943"/>
            <a:ext cx="1143008" cy="117157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620275" y="4143381"/>
            <a:ext cx="1143008" cy="117157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41995" name="Picture 3" descr="D:\Documents AYP Lenovo\Invitations 2011\edf Berro 290911\lavazza vitru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286251"/>
            <a:ext cx="1238251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66751" y="5976939"/>
            <a:ext cx="10972800" cy="52387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fr-FR" sz="2800" b="1" u="none">
                <a:solidFill>
                  <a:schemeClr val="bg1"/>
                </a:solidFill>
                <a:latin typeface="Arial Narrow" charset="0"/>
              </a:rPr>
              <a:t>Développons notre « PPCD  culturel »</a:t>
            </a:r>
          </a:p>
        </p:txBody>
      </p:sp>
      <p:pic>
        <p:nvPicPr>
          <p:cNvPr id="15" name="Picture 3" descr="D:\Documents AYP Lenovo\Invitations 2011\edf Berro 290911\lavazza vitruve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33467" y="4286256"/>
            <a:ext cx="1238765" cy="1071570"/>
          </a:xfrm>
          <a:prstGeom prst="rect">
            <a:avLst/>
          </a:prstGeom>
          <a:noFill/>
        </p:spPr>
      </p:pic>
      <p:sp>
        <p:nvSpPr>
          <p:cNvPr id="41998" name="Double flèche horizontale 15"/>
          <p:cNvSpPr>
            <a:spLocks noChangeArrowheads="1"/>
          </p:cNvSpPr>
          <p:nvPr/>
        </p:nvSpPr>
        <p:spPr bwMode="auto">
          <a:xfrm>
            <a:off x="2571751" y="3786188"/>
            <a:ext cx="1333500" cy="50006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fr-CA"/>
          </a:p>
        </p:txBody>
      </p:sp>
      <p:sp>
        <p:nvSpPr>
          <p:cNvPr id="41999" name="Double flèche horizontale 16"/>
          <p:cNvSpPr>
            <a:spLocks noChangeArrowheads="1"/>
          </p:cNvSpPr>
          <p:nvPr/>
        </p:nvSpPr>
        <p:spPr bwMode="auto">
          <a:xfrm>
            <a:off x="5334001" y="3786188"/>
            <a:ext cx="1333500" cy="50006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fr-CA"/>
          </a:p>
        </p:txBody>
      </p:sp>
      <p:sp>
        <p:nvSpPr>
          <p:cNvPr id="42000" name="Double flèche horizontale 17"/>
          <p:cNvSpPr>
            <a:spLocks noChangeArrowheads="1"/>
          </p:cNvSpPr>
          <p:nvPr/>
        </p:nvSpPr>
        <p:spPr bwMode="auto">
          <a:xfrm>
            <a:off x="8096251" y="3786188"/>
            <a:ext cx="1333500" cy="50006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fr-CA"/>
          </a:p>
        </p:txBody>
      </p:sp>
      <p:sp>
        <p:nvSpPr>
          <p:cNvPr id="42001" name="Double flèche horizontale 18"/>
          <p:cNvSpPr>
            <a:spLocks noChangeArrowheads="1"/>
          </p:cNvSpPr>
          <p:nvPr/>
        </p:nvSpPr>
        <p:spPr bwMode="auto">
          <a:xfrm>
            <a:off x="10858501" y="3786188"/>
            <a:ext cx="1333500" cy="50006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fr-CA"/>
          </a:p>
        </p:txBody>
      </p:sp>
      <p:sp>
        <p:nvSpPr>
          <p:cNvPr id="42002" name="Double flèche horizontale 19"/>
          <p:cNvSpPr>
            <a:spLocks noChangeArrowheads="1"/>
          </p:cNvSpPr>
          <p:nvPr/>
        </p:nvSpPr>
        <p:spPr bwMode="auto">
          <a:xfrm>
            <a:off x="-95251" y="3786188"/>
            <a:ext cx="1333501" cy="50006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802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2762251" y="6500813"/>
            <a:ext cx="6667500" cy="457200"/>
          </a:xfrm>
        </p:spPr>
        <p:txBody>
          <a:bodyPr/>
          <a:lstStyle/>
          <a:p>
            <a:pPr>
              <a:defRPr/>
            </a:pPr>
            <a:r>
              <a:rPr lang="nl-NL" sz="1800" b="0" i="1" smtClean="0">
                <a:solidFill>
                  <a:schemeClr val="tx1"/>
                </a:solidFill>
              </a:rPr>
              <a:t>andre-yves.portnoff@wanadoo.fr</a:t>
            </a:r>
            <a:endParaRPr lang="fr-FR" sz="1800" b="0" i="1" dirty="0">
              <a:solidFill>
                <a:schemeClr val="tx1"/>
              </a:solidFill>
            </a:endParaRPr>
          </a:p>
        </p:txBody>
      </p:sp>
      <p:sp>
        <p:nvSpPr>
          <p:cNvPr id="43010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/>
            <a:fld id="{B844FEEB-59E0-D94A-B502-DFE3CD457DC6}" type="slidenum">
              <a:rPr lang="fr-FR" sz="2400" u="none">
                <a:solidFill>
                  <a:srgbClr val="000000"/>
                </a:solidFill>
                <a:latin typeface="Arial Narrow" charset="0"/>
              </a:rPr>
              <a:pPr eaLnBrk="1"/>
              <a:t>21</a:t>
            </a:fld>
            <a:endParaRPr lang="fr-FR" sz="2400" u="none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-26988"/>
            <a:ext cx="11176000" cy="1943101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fr-FR" sz="3600">
                <a:solidFill>
                  <a:srgbClr val="214365"/>
                </a:solidFill>
                <a:latin typeface="Arial Narrow" charset="0"/>
                <a:ea typeface="MS PGothic" charset="0"/>
              </a:rPr>
              <a:t>La compétence </a:t>
            </a:r>
            <a:r>
              <a:rPr lang="fr-FR" sz="3200">
                <a:solidFill>
                  <a:srgbClr val="214365"/>
                </a:solidFill>
                <a:latin typeface="Arial Narrow" charset="0"/>
                <a:ea typeface="MS PGothic" charset="0"/>
              </a:rPr>
              <a:t>ne se réduit pas au savoir</a:t>
            </a:r>
            <a:br>
              <a:rPr lang="fr-FR" sz="3200">
                <a:solidFill>
                  <a:srgbClr val="214365"/>
                </a:solidFill>
                <a:latin typeface="Arial Narrow" charset="0"/>
                <a:ea typeface="MS PGothic" charset="0"/>
              </a:rPr>
            </a:br>
            <a:r>
              <a:rPr lang="fr-FR" sz="3200">
                <a:solidFill>
                  <a:srgbClr val="214365"/>
                </a:solidFill>
                <a:latin typeface="Arial Narrow" charset="0"/>
                <a:ea typeface="MS PGothic" charset="0"/>
              </a:rPr>
              <a:t>- ne se mesure plus au diplôme</a:t>
            </a:r>
            <a:br>
              <a:rPr lang="fr-FR" sz="3200">
                <a:solidFill>
                  <a:srgbClr val="214365"/>
                </a:solidFill>
                <a:latin typeface="Arial Narrow" charset="0"/>
                <a:ea typeface="MS PGothic" charset="0"/>
              </a:rPr>
            </a:br>
            <a:r>
              <a:rPr lang="fr-FR" sz="3200" b="0">
                <a:solidFill>
                  <a:srgbClr val="214365"/>
                </a:solidFill>
                <a:latin typeface="Arial Narrow" charset="0"/>
                <a:ea typeface="MS PGothic" charset="0"/>
                <a:sym typeface="Wingdings" charset="0"/>
              </a:rPr>
              <a:t> « intelligence relationnelle », « intelligence émotionnelle »</a:t>
            </a:r>
            <a:endParaRPr lang="fr-FR" sz="3200" b="0">
              <a:solidFill>
                <a:srgbClr val="214365"/>
              </a:solidFill>
              <a:latin typeface="Arial Narrow" charset="0"/>
              <a:ea typeface="MS PGothic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736" y="2060575"/>
            <a:ext cx="5588000" cy="3024188"/>
          </a:xfrm>
          <a:ln>
            <a:solidFill>
              <a:srgbClr val="1D389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3200" b="1" dirty="0">
                <a:latin typeface="Arial Narrow" charset="0"/>
                <a:ea typeface="MS PGothic" charset="0"/>
              </a:rPr>
              <a:t>Un hyper diplômé incompétent: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800" dirty="0">
                <a:solidFill>
                  <a:srgbClr val="214365"/>
                </a:solidFill>
                <a:latin typeface="Arial Narrow" charset="0"/>
                <a:ea typeface="MS PGothic" charset="0"/>
              </a:rPr>
              <a:t>« vous vous plaignez de ce test douloureux, vous souffrirez beaucoup plus lors de votre opération du cœur! »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800" dirty="0" smtClean="0">
                <a:solidFill>
                  <a:srgbClr val="214365"/>
                </a:solidFill>
                <a:latin typeface="Arial Narrow" charset="0"/>
                <a:ea typeface="MS PGothic" charset="0"/>
              </a:rPr>
              <a:t>Réponse :  « On </a:t>
            </a:r>
            <a:r>
              <a:rPr lang="fr-FR" sz="2800" dirty="0">
                <a:solidFill>
                  <a:srgbClr val="214365"/>
                </a:solidFill>
                <a:latin typeface="Arial Narrow" charset="0"/>
                <a:ea typeface="MS PGothic" charset="0"/>
              </a:rPr>
              <a:t>le garde car « très bon chirurgien » !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13778" y="2063751"/>
            <a:ext cx="6208889" cy="3021013"/>
          </a:xfrm>
          <a:ln>
            <a:solidFill>
              <a:srgbClr val="1D389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3200" b="1" dirty="0">
                <a:latin typeface="Arial Narrow" charset="0"/>
                <a:ea typeface="MS PGothic" charset="0"/>
              </a:rPr>
              <a:t>Un personnel de base très compétent: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800" dirty="0">
                <a:solidFill>
                  <a:srgbClr val="214365"/>
                </a:solidFill>
                <a:latin typeface="Arial Narrow" charset="0"/>
                <a:ea typeface="MS PGothic" charset="0"/>
              </a:rPr>
              <a:t>« vous êtes inquiète après votre opération du cancer du sein, regardez-moi, je suis passée par là il y a trois ans, je vais bien et je travaille ici</a:t>
            </a:r>
            <a:r>
              <a:rPr lang="fr-FR" sz="2800">
                <a:solidFill>
                  <a:srgbClr val="214365"/>
                </a:solidFill>
                <a:latin typeface="Arial Narrow" charset="0"/>
                <a:ea typeface="MS PGothic" charset="0"/>
              </a:rPr>
              <a:t>! </a:t>
            </a:r>
            <a:r>
              <a:rPr lang="fr-FR" sz="2800" smtClean="0">
                <a:solidFill>
                  <a:srgbClr val="214365"/>
                </a:solidFill>
                <a:latin typeface="Arial Narrow" charset="0"/>
                <a:ea typeface="MS PGothic" charset="0"/>
              </a:rPr>
              <a:t>Ayez</a:t>
            </a:r>
            <a:r>
              <a:rPr lang="fr-FR" sz="2800" dirty="0">
                <a:solidFill>
                  <a:srgbClr val="214365"/>
                </a:solidFill>
                <a:latin typeface="Arial Narrow" charset="0"/>
                <a:ea typeface="MS PGothic" charset="0"/>
              </a:rPr>
              <a:t>-confiance! »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711200" y="5373689"/>
            <a:ext cx="10972800" cy="8032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fr-FR" sz="2800" b="1" u="none">
                <a:solidFill>
                  <a:schemeClr val="bg1"/>
                </a:solidFill>
                <a:latin typeface="Arial Narrow" charset="0"/>
              </a:rPr>
              <a:t>Réévaluer la notion de compétence.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fr-FR" sz="2800" b="1" u="none">
                <a:solidFill>
                  <a:schemeClr val="bg1"/>
                </a:solidFill>
                <a:latin typeface="Arial Narrow" charset="0"/>
              </a:rPr>
              <a:t>Valoriser la compétence et l’</a:t>
            </a:r>
            <a:r>
              <a:rPr lang="fr-FR" altLang="ja-JP" sz="2800" b="1" u="none">
                <a:solidFill>
                  <a:schemeClr val="bg1"/>
                </a:solidFill>
                <a:latin typeface="Arial Narrow" charset="0"/>
              </a:rPr>
              <a:t>expérience de terrain</a:t>
            </a:r>
            <a:endParaRPr lang="fr-FR" sz="2800" b="1" u="none">
              <a:solidFill>
                <a:schemeClr val="bg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8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Récompensons-nous les contributions individuelles à la performance collective?</a:t>
            </a:r>
          </a:p>
          <a:p>
            <a:r>
              <a:rPr lang="fr-FR" dirty="0" smtClean="0"/>
              <a:t>Incitation </a:t>
            </a:r>
            <a:r>
              <a:rPr lang="fr-FR" dirty="0" err="1" smtClean="0"/>
              <a:t>rééle</a:t>
            </a:r>
            <a:r>
              <a:rPr lang="fr-FR" dirty="0" smtClean="0"/>
              <a:t> aux coopérations au delà des silos?</a:t>
            </a:r>
          </a:p>
          <a:p>
            <a:r>
              <a:rPr lang="fr-FR" dirty="0" smtClean="0"/>
              <a:t>Compétences techniques ET compétences relationnelles.</a:t>
            </a:r>
          </a:p>
          <a:p>
            <a:endParaRPr lang="fr-FR" dirty="0" smtClean="0"/>
          </a:p>
          <a:p>
            <a:r>
              <a:rPr lang="fr-FR" dirty="0" smtClean="0"/>
              <a:t>Effet de taille? Gérer la croissance.</a:t>
            </a:r>
          </a:p>
          <a:p>
            <a:r>
              <a:rPr lang="fr-FR" dirty="0" smtClean="0"/>
              <a:t>Droit réel à l’erreur? Incitation à l’expérimentation? Ecoute </a:t>
            </a:r>
            <a:r>
              <a:rPr lang="fr-FR" dirty="0" err="1" smtClean="0"/>
              <a:t>rééle</a:t>
            </a:r>
            <a:r>
              <a:rPr lang="fr-FR" dirty="0" smtClean="0"/>
              <a:t>?</a:t>
            </a:r>
          </a:p>
          <a:p>
            <a:r>
              <a:rPr lang="fr-FR" dirty="0"/>
              <a:t>Expérience capitalisée? Partagée?</a:t>
            </a:r>
          </a:p>
          <a:p>
            <a:r>
              <a:rPr lang="fr-FR" dirty="0" smtClean="0"/>
              <a:t>Orchestrateurs, animateurs </a:t>
            </a:r>
            <a:r>
              <a:rPr lang="fr-FR" dirty="0" smtClean="0">
                <a:sym typeface="Wingdings"/>
              </a:rPr>
              <a:t> </a:t>
            </a:r>
            <a:r>
              <a:rPr lang="fr-FR" dirty="0" smtClean="0"/>
              <a:t>Maîtrise, managers doivent réinventer</a:t>
            </a:r>
            <a:r>
              <a:rPr lang="fr-FR" dirty="0"/>
              <a:t> </a:t>
            </a:r>
            <a:r>
              <a:rPr lang="fr-FR" dirty="0" smtClean="0"/>
              <a:t>leurs rôles.</a:t>
            </a:r>
          </a:p>
        </p:txBody>
      </p:sp>
    </p:spTree>
    <p:extLst>
      <p:ext uri="{BB962C8B-B14F-4D97-AF65-F5344CB8AC3E}">
        <p14:creationId xmlns:p14="http://schemas.microsoft.com/office/powerpoint/2010/main" val="3192805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149601" y="6503989"/>
            <a:ext cx="5786967" cy="454025"/>
          </a:xfrm>
        </p:spPr>
        <p:txBody>
          <a:bodyPr/>
          <a:lstStyle/>
          <a:p>
            <a:pPr>
              <a:defRPr/>
            </a:pPr>
            <a:r>
              <a:rPr lang="nl-NL" dirty="0" err="1" smtClean="0"/>
              <a:t>andre-yves.portnoff@wanadoo.fr</a:t>
            </a:r>
            <a:endParaRPr lang="fr-FR" dirty="0"/>
          </a:p>
        </p:txBody>
      </p:sp>
      <p:sp>
        <p:nvSpPr>
          <p:cNvPr id="44034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67592C31-5E7B-494F-9B16-3EBBC7EF37A0}" type="slidenum">
              <a:rPr lang="fr-FR" sz="1800" u="none">
                <a:solidFill>
                  <a:schemeClr val="tx1"/>
                </a:solidFill>
                <a:latin typeface="Arial Narrow" charset="0"/>
              </a:rPr>
              <a:pPr/>
              <a:t>23</a:t>
            </a:fld>
            <a:endParaRPr lang="fr-FR" sz="1800" u="none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44035" name="AutoShape 2"/>
          <p:cNvSpPr>
            <a:spLocks noChangeArrowheads="1"/>
          </p:cNvSpPr>
          <p:nvPr/>
        </p:nvSpPr>
        <p:spPr bwMode="auto">
          <a:xfrm>
            <a:off x="8636000" y="2286000"/>
            <a:ext cx="2743200" cy="2590800"/>
          </a:xfrm>
          <a:prstGeom prst="downArrowCallout">
            <a:avLst>
              <a:gd name="adj1" fmla="val 25000"/>
              <a:gd name="adj2" fmla="val 25000"/>
              <a:gd name="adj3" fmla="val 20988"/>
              <a:gd name="adj4" fmla="val 3562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 u="none">
              <a:solidFill>
                <a:srgbClr val="990000"/>
              </a:solidFill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10972800" cy="6858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>
                <a:latin typeface="Arial Narrow" charset="0"/>
                <a:ea typeface="MS PGothic" charset="0"/>
              </a:rPr>
              <a:t>La qualité des interactions crée l’</a:t>
            </a:r>
            <a:r>
              <a:rPr lang="fr-FR" altLang="ja-JP">
                <a:latin typeface="Arial Narrow" charset="0"/>
                <a:ea typeface="MS PGothic" charset="0"/>
              </a:rPr>
              <a:t>intelligence collective</a:t>
            </a:r>
            <a:endParaRPr lang="fr-FR">
              <a:latin typeface="Arial Narrow" charset="0"/>
              <a:ea typeface="MS PGothic" charset="0"/>
            </a:endParaRPr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1800" y="1268413"/>
            <a:ext cx="11379200" cy="935037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</a:pPr>
            <a:r>
              <a:rPr lang="fr-FR" sz="2800">
                <a:latin typeface="Arial Narrow" charset="0"/>
                <a:ea typeface="MS PGothic" charset="0"/>
              </a:rPr>
              <a:t> selon la qualité et l’</a:t>
            </a:r>
            <a:r>
              <a:rPr lang="fr-FR" altLang="ja-JP" sz="2800">
                <a:latin typeface="Arial Narrow" charset="0"/>
                <a:ea typeface="MS PGothic" charset="0"/>
              </a:rPr>
              <a:t>intensité des échanges,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</a:pPr>
            <a:r>
              <a:rPr lang="fr-FR" sz="2800">
                <a:latin typeface="Arial Narrow" charset="0"/>
                <a:ea typeface="MS PGothic" charset="0"/>
              </a:rPr>
              <a:t> les règles définissant les relations sont déterminantes.</a:t>
            </a:r>
          </a:p>
        </p:txBody>
      </p:sp>
      <p:pic>
        <p:nvPicPr>
          <p:cNvPr id="44038" name="Picture 5" descr="PE01549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1" y="2514600"/>
            <a:ext cx="8191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PE01686_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533" y="2590800"/>
            <a:ext cx="9334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7" descr="BD00010_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2118" y="2209800"/>
            <a:ext cx="47836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8" descr="BD00017_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3967" y="2362200"/>
            <a:ext cx="5397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9" descr="BD00013_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368" y="2362200"/>
            <a:ext cx="100541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0" descr="PE01000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1" y="2362200"/>
            <a:ext cx="850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800" y="2209800"/>
            <a:ext cx="8741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5" name="Text Box 12"/>
          <p:cNvSpPr txBox="1">
            <a:spLocks noChangeArrowheads="1"/>
          </p:cNvSpPr>
          <p:nvPr/>
        </p:nvSpPr>
        <p:spPr bwMode="auto">
          <a:xfrm>
            <a:off x="8737600" y="2286000"/>
            <a:ext cx="2641600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400" b="1" u="none">
                <a:solidFill>
                  <a:srgbClr val="2A4B9E"/>
                </a:solidFill>
              </a:rPr>
              <a:t>Visions, valeurs, volontés et talents</a:t>
            </a:r>
            <a:endParaRPr lang="fr-FR" b="1" u="none">
              <a:solidFill>
                <a:srgbClr val="2A4B9E"/>
              </a:solidFill>
            </a:endParaRPr>
          </a:p>
        </p:txBody>
      </p:sp>
      <p:sp>
        <p:nvSpPr>
          <p:cNvPr id="44046" name="Text Box 13"/>
          <p:cNvSpPr txBox="1">
            <a:spLocks noChangeArrowheads="1"/>
          </p:cNvSpPr>
          <p:nvPr/>
        </p:nvSpPr>
        <p:spPr bwMode="auto">
          <a:xfrm>
            <a:off x="8737600" y="4895851"/>
            <a:ext cx="2641600" cy="8350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400" b="1" u="none">
                <a:solidFill>
                  <a:srgbClr val="2A4B9E"/>
                </a:solidFill>
              </a:rPr>
              <a:t>Intelligence collective</a:t>
            </a:r>
          </a:p>
        </p:txBody>
      </p:sp>
      <p:sp>
        <p:nvSpPr>
          <p:cNvPr id="44047" name="Oval 14"/>
          <p:cNvSpPr>
            <a:spLocks noChangeArrowheads="1"/>
          </p:cNvSpPr>
          <p:nvPr/>
        </p:nvSpPr>
        <p:spPr bwMode="auto">
          <a:xfrm>
            <a:off x="609600" y="4343400"/>
            <a:ext cx="7924800" cy="2286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048" name="Picture 15" descr="PE01549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910" y="4953000"/>
            <a:ext cx="102446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16" descr="PE01686_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310" y="5562600"/>
            <a:ext cx="111971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17" descr="BD00010_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201" y="5105400"/>
            <a:ext cx="53128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18" descr="BD00017_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311" y="4724400"/>
            <a:ext cx="647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19" descr="BD00013_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510" y="4343400"/>
            <a:ext cx="10773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3" name="Picture 20" descr="PE01000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311" y="4572000"/>
            <a:ext cx="10287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4" name="Picture 2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110" y="4419600"/>
            <a:ext cx="8741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5" name="Line 22"/>
          <p:cNvSpPr>
            <a:spLocks noChangeShapeType="1"/>
          </p:cNvSpPr>
          <p:nvPr/>
        </p:nvSpPr>
        <p:spPr bwMode="auto">
          <a:xfrm>
            <a:off x="1766710" y="5638800"/>
            <a:ext cx="914400" cy="6096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56" name="Line 23"/>
          <p:cNvSpPr>
            <a:spLocks noChangeShapeType="1"/>
          </p:cNvSpPr>
          <p:nvPr/>
        </p:nvSpPr>
        <p:spPr bwMode="auto">
          <a:xfrm flipV="1">
            <a:off x="2884310" y="5486400"/>
            <a:ext cx="193040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57" name="Line 24"/>
          <p:cNvSpPr>
            <a:spLocks noChangeShapeType="1"/>
          </p:cNvSpPr>
          <p:nvPr/>
        </p:nvSpPr>
        <p:spPr bwMode="auto">
          <a:xfrm>
            <a:off x="3798710" y="4800600"/>
            <a:ext cx="2540000" cy="2286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58" name="Line 25"/>
          <p:cNvSpPr>
            <a:spLocks noChangeShapeType="1"/>
          </p:cNvSpPr>
          <p:nvPr/>
        </p:nvSpPr>
        <p:spPr bwMode="auto">
          <a:xfrm flipH="1">
            <a:off x="3697110" y="4953000"/>
            <a:ext cx="1219200" cy="76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59" name="Line 26"/>
          <p:cNvSpPr>
            <a:spLocks noChangeShapeType="1"/>
          </p:cNvSpPr>
          <p:nvPr/>
        </p:nvSpPr>
        <p:spPr bwMode="auto">
          <a:xfrm flipH="1">
            <a:off x="3392310" y="5943600"/>
            <a:ext cx="213360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0" name="Line 27"/>
          <p:cNvSpPr>
            <a:spLocks noChangeShapeType="1"/>
          </p:cNvSpPr>
          <p:nvPr/>
        </p:nvSpPr>
        <p:spPr bwMode="auto">
          <a:xfrm flipV="1">
            <a:off x="1868310" y="5181600"/>
            <a:ext cx="1524000" cy="76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1" name="Line 28"/>
          <p:cNvSpPr>
            <a:spLocks noChangeShapeType="1"/>
          </p:cNvSpPr>
          <p:nvPr/>
        </p:nvSpPr>
        <p:spPr bwMode="auto">
          <a:xfrm>
            <a:off x="3697110" y="4953000"/>
            <a:ext cx="172720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2" name="Line 29"/>
          <p:cNvSpPr>
            <a:spLocks noChangeShapeType="1"/>
          </p:cNvSpPr>
          <p:nvPr/>
        </p:nvSpPr>
        <p:spPr bwMode="auto">
          <a:xfrm>
            <a:off x="6541910" y="5410200"/>
            <a:ext cx="1320800" cy="2286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3" name="Line 30"/>
          <p:cNvSpPr>
            <a:spLocks noChangeShapeType="1"/>
          </p:cNvSpPr>
          <p:nvPr/>
        </p:nvSpPr>
        <p:spPr bwMode="auto">
          <a:xfrm flipV="1">
            <a:off x="5830710" y="5791200"/>
            <a:ext cx="193040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4" name="Line 31"/>
          <p:cNvSpPr>
            <a:spLocks noChangeShapeType="1"/>
          </p:cNvSpPr>
          <p:nvPr/>
        </p:nvSpPr>
        <p:spPr bwMode="auto">
          <a:xfrm flipV="1">
            <a:off x="5830710" y="5334000"/>
            <a:ext cx="711200" cy="685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44065" name="Object 32"/>
          <p:cNvGraphicFramePr>
            <a:graphicFrameLocks noChangeAspect="1"/>
          </p:cNvGraphicFramePr>
          <p:nvPr/>
        </p:nvGraphicFramePr>
        <p:xfrm>
          <a:off x="4070352" y="3352800"/>
          <a:ext cx="1314449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Clip" r:id="rId10" imgW="1287780" imgH="1304290" progId="">
                  <p:embed/>
                </p:oleObj>
              </mc:Choice>
              <mc:Fallback>
                <p:oleObj name="Clip" r:id="rId10" imgW="1287780" imgH="13042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2" y="3352800"/>
                        <a:ext cx="1314449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6" name="AutoShape 33"/>
          <p:cNvSpPr>
            <a:spLocks/>
          </p:cNvSpPr>
          <p:nvPr/>
        </p:nvSpPr>
        <p:spPr bwMode="auto">
          <a:xfrm rot="-5400000">
            <a:off x="4368800" y="-50800"/>
            <a:ext cx="609600" cy="7112000"/>
          </a:xfrm>
          <a:prstGeom prst="leftBrace">
            <a:avLst>
              <a:gd name="adj1" fmla="val 48935"/>
              <a:gd name="adj2" fmla="val 49819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Text Box 34"/>
          <p:cNvSpPr txBox="1">
            <a:spLocks noChangeArrowheads="1"/>
          </p:cNvSpPr>
          <p:nvPr/>
        </p:nvSpPr>
        <p:spPr bwMode="auto">
          <a:xfrm>
            <a:off x="5527586" y="3744913"/>
            <a:ext cx="1365428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fr-FR" b="1" u="none">
                <a:solidFill>
                  <a:srgbClr val="990000"/>
                </a:solidFill>
              </a:rPr>
              <a:t>Activateur</a:t>
            </a:r>
            <a:endParaRPr lang="fr-FR" u="none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5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 bwMode="auto">
          <a:xfrm>
            <a:off x="0" y="1557338"/>
            <a:ext cx="12192000" cy="5040312"/>
          </a:xfrm>
          <a:prstGeom prst="ellipse">
            <a:avLst/>
          </a:prstGeom>
          <a:blipFill rotWithShape="1">
            <a:blip r:embed="rId2"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b="1" dirty="0">
              <a:latin typeface="+mj-lt"/>
            </a:endParaRPr>
          </a:p>
          <a:p>
            <a:pPr>
              <a:defRPr/>
            </a:pPr>
            <a:endParaRPr lang="fr-FR" b="1" dirty="0">
              <a:latin typeface="+mj-lt"/>
            </a:endParaRPr>
          </a:p>
          <a:p>
            <a:pPr>
              <a:defRPr/>
            </a:pPr>
            <a:endParaRPr lang="fr-FR" b="1" dirty="0">
              <a:solidFill>
                <a:srgbClr val="2A4B9E"/>
              </a:solidFill>
              <a:latin typeface="+mj-lt"/>
            </a:endParaRPr>
          </a:p>
          <a:p>
            <a:pPr>
              <a:defRPr/>
            </a:pPr>
            <a:endParaRPr lang="fr-FR" b="1" dirty="0">
              <a:solidFill>
                <a:srgbClr val="2A4B9E"/>
              </a:solidFill>
              <a:latin typeface="+mj-lt"/>
            </a:endParaRPr>
          </a:p>
          <a:p>
            <a:pPr algn="ctr">
              <a:defRPr/>
            </a:pPr>
            <a:endParaRPr lang="fr-FR" sz="2400" b="1" dirty="0">
              <a:solidFill>
                <a:srgbClr val="2A4B9E"/>
              </a:solidFill>
              <a:latin typeface="+mj-lt"/>
            </a:endParaRPr>
          </a:p>
          <a:p>
            <a:pPr algn="ctr">
              <a:defRPr/>
            </a:pPr>
            <a:r>
              <a:rPr lang="fr-FR" sz="2400" b="1" dirty="0">
                <a:solidFill>
                  <a:srgbClr val="2A4B9E"/>
                </a:solidFill>
                <a:latin typeface="+mj-lt"/>
              </a:rPr>
              <a:t>Clients, prospects, société civile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9544052" y="2636838"/>
            <a:ext cx="1833033" cy="647700"/>
          </a:xfrm>
          <a:prstGeom prst="ellipse">
            <a:avLst/>
          </a:prstGeom>
          <a:solidFill>
            <a:srgbClr val="00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fr-FR" b="1" u="none" dirty="0">
                <a:latin typeface="+mj-lt"/>
              </a:rPr>
              <a:t>CLIENT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1295401" y="4508500"/>
            <a:ext cx="8352367" cy="1512888"/>
          </a:xfrm>
          <a:prstGeom prst="ellipse">
            <a:avLst/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fr-FR" b="1" u="none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fr-FR" b="1" u="none" dirty="0">
                <a:solidFill>
                  <a:srgbClr val="2A4B9E"/>
                </a:solidFill>
                <a:latin typeface="+mj-lt"/>
              </a:rPr>
              <a:t>Apporteurs extérieurs </a:t>
            </a:r>
          </a:p>
          <a:p>
            <a:pPr>
              <a:lnSpc>
                <a:spcPct val="80000"/>
              </a:lnSpc>
              <a:defRPr/>
            </a:pPr>
            <a:r>
              <a:rPr lang="fr-FR" b="1" u="none" dirty="0">
                <a:solidFill>
                  <a:srgbClr val="2A4B9E"/>
                </a:solidFill>
                <a:latin typeface="+mj-lt"/>
              </a:rPr>
              <a:t>d’idées, compétences, moyens matériels…</a:t>
            </a:r>
          </a:p>
          <a:p>
            <a:pPr>
              <a:lnSpc>
                <a:spcPct val="80000"/>
              </a:lnSpc>
              <a:defRPr/>
            </a:pPr>
            <a:r>
              <a:rPr lang="fr-FR" b="1" u="none" dirty="0" err="1">
                <a:solidFill>
                  <a:srgbClr val="2A4B9E"/>
                </a:solidFill>
                <a:latin typeface="+mj-lt"/>
              </a:rPr>
              <a:t>Cf</a:t>
            </a:r>
            <a:r>
              <a:rPr lang="fr-FR" b="1" u="none" dirty="0">
                <a:solidFill>
                  <a:srgbClr val="2A4B9E"/>
                </a:solidFill>
                <a:latin typeface="+mj-lt"/>
              </a:rPr>
              <a:t> Bernard Monnier: « les Achats, en charge de l’intelligence externe »</a:t>
            </a:r>
          </a:p>
        </p:txBody>
      </p:sp>
      <p:sp>
        <p:nvSpPr>
          <p:cNvPr id="41988" name="Ellipse 1"/>
          <p:cNvSpPr>
            <a:spLocks noChangeArrowheads="1"/>
          </p:cNvSpPr>
          <p:nvPr/>
        </p:nvSpPr>
        <p:spPr bwMode="auto">
          <a:xfrm rot="616731">
            <a:off x="927100" y="2546350"/>
            <a:ext cx="10907184" cy="25828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 u="none"/>
          </a:p>
        </p:txBody>
      </p:sp>
      <p:sp>
        <p:nvSpPr>
          <p:cNvPr id="41989" name="Titre 1"/>
          <p:cNvSpPr>
            <a:spLocks noGrp="1"/>
          </p:cNvSpPr>
          <p:nvPr>
            <p:ph type="title"/>
          </p:nvPr>
        </p:nvSpPr>
        <p:spPr>
          <a:xfrm>
            <a:off x="0" y="-531813"/>
            <a:ext cx="12335933" cy="2471738"/>
          </a:xfrm>
        </p:spPr>
        <p:txBody>
          <a:bodyPr/>
          <a:lstStyle/>
          <a:p>
            <a:r>
              <a:rPr lang="fr-FR" sz="3600">
                <a:latin typeface="Arial Narrow" charset="0"/>
                <a:ea typeface="MS PGothic" charset="0"/>
              </a:rPr>
              <a:t>L’entreprise à intelligence et influences étendues:</a:t>
            </a:r>
            <a:br>
              <a:rPr lang="fr-FR" sz="3600">
                <a:latin typeface="Arial Narrow" charset="0"/>
                <a:ea typeface="MS PGothic" charset="0"/>
              </a:rPr>
            </a:br>
            <a:r>
              <a:rPr lang="fr-FR" sz="2000">
                <a:latin typeface="Arial Narrow" charset="0"/>
                <a:ea typeface="MS PGothic" charset="0"/>
              </a:rPr>
              <a:t>un système dynamique de création de valeur partagée, par des collaborations continues </a:t>
            </a:r>
            <a:br>
              <a:rPr lang="fr-FR" sz="2000">
                <a:latin typeface="Arial Narrow" charset="0"/>
                <a:ea typeface="MS PGothic" charset="0"/>
              </a:rPr>
            </a:br>
            <a:r>
              <a:rPr lang="fr-FR" sz="3600">
                <a:solidFill>
                  <a:srgbClr val="890D09"/>
                </a:solidFill>
                <a:latin typeface="Arial Narrow" charset="0"/>
                <a:ea typeface="MS PGothic" charset="0"/>
              </a:rPr>
              <a:t>Taille efficace = celle de ses interactions réussies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andre-yves.portnoff@wanadoo.fr</a:t>
            </a:r>
            <a:endParaRPr lang="fr-FR"/>
          </a:p>
        </p:txBody>
      </p:sp>
      <p:sp>
        <p:nvSpPr>
          <p:cNvPr id="4199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6006E8DA-F229-AC46-AABD-015EE64CFF57}" type="slidenum">
              <a:rPr lang="fr-FR" sz="1800" u="none">
                <a:solidFill>
                  <a:schemeClr val="tx1"/>
                </a:solidFill>
                <a:latin typeface="Arial Narrow" charset="0"/>
              </a:rPr>
              <a:pPr/>
              <a:t>24</a:t>
            </a:fld>
            <a:endParaRPr lang="fr-FR" sz="1800" u="none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1102784" y="2852738"/>
            <a:ext cx="2497667" cy="1079500"/>
          </a:xfrm>
          <a:prstGeom prst="ellipse">
            <a:avLst/>
          </a:prstGeom>
          <a:solidFill>
            <a:srgbClr val="00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fr-FR" b="1" u="none" dirty="0">
                <a:latin typeface="+mj-lt"/>
              </a:rPr>
              <a:t>Recherche, innovation, 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3022600" y="2492375"/>
            <a:ext cx="3168651" cy="1081088"/>
          </a:xfrm>
          <a:prstGeom prst="ellipse">
            <a:avLst/>
          </a:prstGeom>
          <a:solidFill>
            <a:srgbClr val="00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fr-FR" sz="2800" b="1" u="none" dirty="0">
                <a:latin typeface="+mj-lt"/>
              </a:rPr>
              <a:t>marketing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3119967" y="3429000"/>
            <a:ext cx="2688167" cy="863600"/>
          </a:xfrm>
          <a:prstGeom prst="ellipse">
            <a:avLst/>
          </a:prstGeom>
          <a:solidFill>
            <a:srgbClr val="00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fr-FR" b="1" u="none" dirty="0">
                <a:latin typeface="+mj-lt"/>
              </a:rPr>
              <a:t>conception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5422901" y="3213100"/>
            <a:ext cx="2690284" cy="863600"/>
          </a:xfrm>
          <a:prstGeom prst="ellipse">
            <a:avLst/>
          </a:prstGeom>
          <a:solidFill>
            <a:srgbClr val="00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fr-FR" b="1" u="none" dirty="0">
                <a:latin typeface="+mj-lt"/>
              </a:rPr>
              <a:t>production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8688918" y="4292600"/>
            <a:ext cx="2688167" cy="863600"/>
          </a:xfrm>
          <a:prstGeom prst="ellipse">
            <a:avLst/>
          </a:prstGeom>
          <a:solidFill>
            <a:srgbClr val="00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fr-FR" b="1" u="none" dirty="0">
                <a:latin typeface="+mj-lt"/>
              </a:rPr>
              <a:t>distribution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4271434" y="4076700"/>
            <a:ext cx="2688167" cy="863600"/>
          </a:xfrm>
          <a:prstGeom prst="ellipse">
            <a:avLst/>
          </a:prstGeom>
          <a:solidFill>
            <a:srgbClr val="00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fr-FR" b="1" u="none" dirty="0">
                <a:latin typeface="+mj-lt"/>
              </a:rPr>
              <a:t>Achats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7535334" y="3644900"/>
            <a:ext cx="2688167" cy="863600"/>
          </a:xfrm>
          <a:prstGeom prst="ellipse">
            <a:avLst/>
          </a:prstGeom>
          <a:solidFill>
            <a:srgbClr val="00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fr-FR" b="1" u="none" dirty="0">
                <a:latin typeface="+mj-lt"/>
              </a:rPr>
              <a:t>ventes</a:t>
            </a:r>
          </a:p>
        </p:txBody>
      </p:sp>
      <p:cxnSp>
        <p:nvCxnSpPr>
          <p:cNvPr id="41999" name="Connecteur droit avec flèche 15"/>
          <p:cNvCxnSpPr>
            <a:cxnSpLocks noChangeShapeType="1"/>
          </p:cNvCxnSpPr>
          <p:nvPr/>
        </p:nvCxnSpPr>
        <p:spPr bwMode="auto">
          <a:xfrm flipH="1">
            <a:off x="2927351" y="3068639"/>
            <a:ext cx="480483" cy="5048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0" name="Connecteur droit avec flèche 19"/>
          <p:cNvCxnSpPr>
            <a:cxnSpLocks noChangeShapeType="1"/>
          </p:cNvCxnSpPr>
          <p:nvPr/>
        </p:nvCxnSpPr>
        <p:spPr bwMode="auto">
          <a:xfrm flipH="1" flipV="1">
            <a:off x="2927351" y="3573463"/>
            <a:ext cx="757767" cy="4238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1" name="Connecteur droit avec flèche 21"/>
          <p:cNvCxnSpPr>
            <a:cxnSpLocks noChangeShapeType="1"/>
          </p:cNvCxnSpPr>
          <p:nvPr/>
        </p:nvCxnSpPr>
        <p:spPr bwMode="auto">
          <a:xfrm flipH="1">
            <a:off x="4762501" y="3141664"/>
            <a:ext cx="480484" cy="5032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2" name="Connecteur droit avec flèche 22"/>
          <p:cNvCxnSpPr>
            <a:cxnSpLocks noChangeShapeType="1"/>
          </p:cNvCxnSpPr>
          <p:nvPr/>
        </p:nvCxnSpPr>
        <p:spPr bwMode="auto">
          <a:xfrm flipH="1" flipV="1">
            <a:off x="4762501" y="3941763"/>
            <a:ext cx="757767" cy="4238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3" name="Connecteur droit avec flèche 23"/>
          <p:cNvCxnSpPr>
            <a:cxnSpLocks noChangeShapeType="1"/>
          </p:cNvCxnSpPr>
          <p:nvPr/>
        </p:nvCxnSpPr>
        <p:spPr bwMode="auto">
          <a:xfrm flipH="1">
            <a:off x="5135034" y="3644900"/>
            <a:ext cx="865717" cy="1444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4" name="Connecteur droit avec flèche 27"/>
          <p:cNvCxnSpPr>
            <a:cxnSpLocks noChangeShapeType="1"/>
          </p:cNvCxnSpPr>
          <p:nvPr/>
        </p:nvCxnSpPr>
        <p:spPr bwMode="auto">
          <a:xfrm flipH="1" flipV="1">
            <a:off x="7067550" y="3725863"/>
            <a:ext cx="1811867" cy="6397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5" name="Connecteur droit avec flèche 28"/>
          <p:cNvCxnSpPr>
            <a:cxnSpLocks noChangeShapeType="1"/>
          </p:cNvCxnSpPr>
          <p:nvPr/>
        </p:nvCxnSpPr>
        <p:spPr bwMode="auto">
          <a:xfrm flipH="1" flipV="1">
            <a:off x="9275234" y="4076701"/>
            <a:ext cx="757767" cy="4238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6" name="Connecteur droit avec flèche 29"/>
          <p:cNvCxnSpPr>
            <a:cxnSpLocks noChangeShapeType="1"/>
          </p:cNvCxnSpPr>
          <p:nvPr/>
        </p:nvCxnSpPr>
        <p:spPr bwMode="auto">
          <a:xfrm flipH="1">
            <a:off x="6096001" y="3789364"/>
            <a:ext cx="480484" cy="5032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7" name="Connecteur droit avec flèche 31"/>
          <p:cNvCxnSpPr>
            <a:cxnSpLocks noChangeShapeType="1"/>
          </p:cNvCxnSpPr>
          <p:nvPr/>
        </p:nvCxnSpPr>
        <p:spPr bwMode="auto">
          <a:xfrm flipV="1">
            <a:off x="3407834" y="4005263"/>
            <a:ext cx="192617" cy="10080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8" name="Connecteur droit avec flèche 33"/>
          <p:cNvCxnSpPr>
            <a:cxnSpLocks noChangeShapeType="1"/>
          </p:cNvCxnSpPr>
          <p:nvPr/>
        </p:nvCxnSpPr>
        <p:spPr bwMode="auto">
          <a:xfrm flipV="1">
            <a:off x="3790952" y="4365626"/>
            <a:ext cx="1248833" cy="5762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9" name="Connecteur droit avec flèche 37"/>
          <p:cNvCxnSpPr>
            <a:cxnSpLocks noChangeShapeType="1"/>
          </p:cNvCxnSpPr>
          <p:nvPr/>
        </p:nvCxnSpPr>
        <p:spPr bwMode="auto">
          <a:xfrm flipH="1" flipV="1">
            <a:off x="5520267" y="2781301"/>
            <a:ext cx="4512733" cy="2714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0" name="Connecteur droit avec flèche 39"/>
          <p:cNvCxnSpPr>
            <a:cxnSpLocks noChangeShapeType="1"/>
          </p:cNvCxnSpPr>
          <p:nvPr/>
        </p:nvCxnSpPr>
        <p:spPr bwMode="auto">
          <a:xfrm flipH="1">
            <a:off x="9359901" y="3205163"/>
            <a:ext cx="876300" cy="7286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1" name="Connecteur droit avec flèche 41"/>
          <p:cNvCxnSpPr>
            <a:cxnSpLocks noChangeShapeType="1"/>
          </p:cNvCxnSpPr>
          <p:nvPr/>
        </p:nvCxnSpPr>
        <p:spPr bwMode="auto">
          <a:xfrm>
            <a:off x="10439401" y="3213101"/>
            <a:ext cx="74084" cy="13684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2" name="Connecteur droit avec flèche 31"/>
          <p:cNvCxnSpPr>
            <a:cxnSpLocks noChangeShapeType="1"/>
          </p:cNvCxnSpPr>
          <p:nvPr/>
        </p:nvCxnSpPr>
        <p:spPr bwMode="auto">
          <a:xfrm flipH="1" flipV="1">
            <a:off x="2351618" y="3716339"/>
            <a:ext cx="673100" cy="144938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09" name="ZoneTexte 1"/>
          <p:cNvSpPr txBox="1">
            <a:spLocks noChangeArrowheads="1"/>
          </p:cNvSpPr>
          <p:nvPr/>
        </p:nvSpPr>
        <p:spPr bwMode="auto">
          <a:xfrm>
            <a:off x="2451345" y="1268413"/>
            <a:ext cx="693370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fr-FR" sz="3200" b="1" u="none" dirty="0" smtClean="0"/>
              <a:t>Des frontières de plus en plus poreuses</a:t>
            </a:r>
          </a:p>
          <a:p>
            <a:pPr algn="ctr">
              <a:defRPr/>
            </a:pPr>
            <a:r>
              <a:rPr lang="fr-FR" sz="3600" b="1" u="none" dirty="0" smtClean="0">
                <a:solidFill>
                  <a:srgbClr val="000090"/>
                </a:solidFill>
                <a:latin typeface="+mj-lt"/>
              </a:rPr>
              <a:t>Intelligence collective étendue</a:t>
            </a:r>
          </a:p>
        </p:txBody>
      </p:sp>
    </p:spTree>
    <p:extLst>
      <p:ext uri="{BB962C8B-B14F-4D97-AF65-F5344CB8AC3E}">
        <p14:creationId xmlns:p14="http://schemas.microsoft.com/office/powerpoint/2010/main" val="8767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Arial Narrow" charset="0"/>
                <a:ea typeface="MS PGothic" charset="0"/>
              </a:rPr>
              <a:t>Pour aller plus </a:t>
            </a:r>
            <a:r>
              <a:rPr lang="fr-FR" dirty="0" smtClean="0">
                <a:latin typeface="Arial Narrow" charset="0"/>
                <a:ea typeface="MS PGothic" charset="0"/>
              </a:rPr>
              <a:t>loin: </a:t>
            </a:r>
            <a:br>
              <a:rPr lang="fr-FR" dirty="0" smtClean="0">
                <a:latin typeface="Arial Narrow" charset="0"/>
                <a:ea typeface="MS PGothic" charset="0"/>
              </a:rPr>
            </a:br>
            <a:r>
              <a:rPr lang="fr-FR" sz="3200" dirty="0" smtClean="0">
                <a:latin typeface="Arial Narrow" charset="0"/>
                <a:ea typeface="MS PGothic" charset="0"/>
              </a:rPr>
              <a:t>(</a:t>
            </a:r>
            <a:r>
              <a:rPr lang="fr-FR" sz="2800" dirty="0" smtClean="0">
                <a:latin typeface="Arial Narrow" charset="0"/>
                <a:ea typeface="MS PGothic" charset="0"/>
              </a:rPr>
              <a:t>téléchargements gratuits)</a:t>
            </a:r>
            <a:endParaRPr lang="fr-FR" sz="2800" dirty="0">
              <a:latin typeface="Arial Narrow" charset="0"/>
              <a:ea typeface="MS PGothic" charset="0"/>
            </a:endParaRPr>
          </a:p>
        </p:txBody>
      </p:sp>
      <p:sp>
        <p:nvSpPr>
          <p:cNvPr id="47106" name="Espace réservé du contenu 2"/>
          <p:cNvSpPr>
            <a:spLocks noGrp="1"/>
          </p:cNvSpPr>
          <p:nvPr>
            <p:ph idx="1"/>
          </p:nvPr>
        </p:nvSpPr>
        <p:spPr>
          <a:xfrm>
            <a:off x="838200" y="2178400"/>
            <a:ext cx="10515600" cy="3466044"/>
          </a:xfrm>
        </p:spPr>
        <p:txBody>
          <a:bodyPr/>
          <a:lstStyle/>
          <a:p>
            <a:r>
              <a:rPr lang="fr-FR" sz="2000" dirty="0">
                <a:latin typeface="Arial Narrow" charset="0"/>
                <a:ea typeface="MS PGothic" charset="0"/>
              </a:rPr>
              <a:t>Ne réduisons pas compétence et talent à des diplômes ou des connaissances techniques ! l'interview d’</a:t>
            </a:r>
            <a:r>
              <a:rPr lang="fr-FR" altLang="ja-JP" sz="2000" dirty="0">
                <a:latin typeface="Arial Narrow" charset="0"/>
                <a:ea typeface="MS PGothic" charset="0"/>
              </a:rPr>
              <a:t>André-Yves Portnoff. 13/12/2017. </a:t>
            </a:r>
            <a:r>
              <a:rPr lang="fr-FR" altLang="ja-JP" sz="2000" dirty="0" err="1">
                <a:latin typeface="Arial Narrow" charset="0"/>
                <a:ea typeface="MS PGothic" charset="0"/>
              </a:rPr>
              <a:t>https</a:t>
            </a:r>
            <a:r>
              <a:rPr lang="fr-FR" altLang="ja-JP" sz="2000" dirty="0">
                <a:latin typeface="Arial Narrow" charset="0"/>
                <a:ea typeface="MS PGothic" charset="0"/>
              </a:rPr>
              <a:t>://</a:t>
            </a:r>
            <a:r>
              <a:rPr lang="fr-FR" altLang="ja-JP" sz="2000" dirty="0" err="1">
                <a:latin typeface="Arial Narrow" charset="0"/>
                <a:ea typeface="MS PGothic" charset="0"/>
              </a:rPr>
              <a:t>www.bpifrance-excellence.fr</a:t>
            </a:r>
            <a:r>
              <a:rPr lang="fr-FR" altLang="ja-JP" sz="2000" dirty="0">
                <a:latin typeface="Arial Narrow" charset="0"/>
                <a:ea typeface="MS PGothic" charset="0"/>
              </a:rPr>
              <a:t>/en/</a:t>
            </a:r>
            <a:r>
              <a:rPr lang="fr-FR" altLang="ja-JP" sz="2000" dirty="0" err="1">
                <a:latin typeface="Arial Narrow" charset="0"/>
                <a:ea typeface="MS PGothic" charset="0"/>
              </a:rPr>
              <a:t>node</a:t>
            </a:r>
            <a:r>
              <a:rPr lang="fr-FR" altLang="ja-JP" sz="2000" dirty="0">
                <a:latin typeface="Arial Narrow" charset="0"/>
                <a:ea typeface="MS PGothic" charset="0"/>
              </a:rPr>
              <a:t>/8564 </a:t>
            </a:r>
          </a:p>
          <a:p>
            <a:r>
              <a:rPr lang="fr-FR" sz="2000" dirty="0">
                <a:latin typeface="Arial Narrow" charset="0"/>
                <a:ea typeface="MS PGothic" charset="0"/>
              </a:rPr>
              <a:t>Préface de Intelligence collective: explorez et osez! CDM (</a:t>
            </a:r>
            <a:r>
              <a:rPr lang="fr-FR" sz="2000" b="0" dirty="0">
                <a:latin typeface="Arial Narrow" charset="0"/>
                <a:ea typeface="MS PGothic" charset="0"/>
              </a:rPr>
              <a:t>Centre de développement des industries mécaniques-matériaux des Pays de la Loire</a:t>
            </a:r>
            <a:r>
              <a:rPr lang="fr-FR" sz="2000" dirty="0">
                <a:latin typeface="Arial Narrow" charset="0"/>
                <a:ea typeface="MS PGothic" charset="0"/>
              </a:rPr>
              <a:t>) 25/04/ 2018) </a:t>
            </a:r>
            <a:r>
              <a:rPr lang="fr-FR" sz="2000" dirty="0">
                <a:latin typeface="Arial Narrow" charset="0"/>
                <a:ea typeface="MS PGothic" charset="0"/>
                <a:hlinkClick r:id="rId2"/>
              </a:rPr>
              <a:t>https://www.cdm-pdl.fr/single-post/2018/04/25/Intelligence-Collective-expérimentez-et-osez</a:t>
            </a:r>
            <a:r>
              <a:rPr lang="fr-FR" sz="2000" dirty="0" smtClean="0">
                <a:latin typeface="Arial Narrow" charset="0"/>
                <a:ea typeface="MS PGothic" charset="0"/>
                <a:hlinkClick r:id="rId2"/>
              </a:rPr>
              <a:t>-</a:t>
            </a:r>
            <a:endParaRPr lang="fr-FR" sz="2000" dirty="0">
              <a:latin typeface="Arial Narrow" charset="0"/>
              <a:ea typeface="MS PGothic" charset="0"/>
            </a:endParaRPr>
          </a:p>
          <a:p>
            <a:pPr marL="0" indent="0">
              <a:buNone/>
            </a:pPr>
            <a:r>
              <a:rPr lang="fr-FR" sz="1800" dirty="0" smtClean="0"/>
              <a:t>Deux livres gratuits : </a:t>
            </a:r>
          </a:p>
          <a:p>
            <a:r>
              <a:rPr lang="fr-FR" sz="1800" dirty="0" smtClean="0"/>
              <a:t>Sentiers </a:t>
            </a:r>
            <a:r>
              <a:rPr lang="fr-FR" sz="1800" dirty="0"/>
              <a:t>d'innovation, </a:t>
            </a:r>
            <a:r>
              <a:rPr lang="fr-FR" sz="1800" dirty="0" smtClean="0"/>
              <a:t>A-Y Portnoff, édition bilingue Futuribles. 2003</a:t>
            </a:r>
            <a:r>
              <a:rPr lang="fr-FR" sz="1800" dirty="0"/>
              <a:t>. </a:t>
            </a:r>
            <a:r>
              <a:rPr lang="fr-FR" sz="1800" u="sng" dirty="0">
                <a:hlinkClick r:id="rId3"/>
              </a:rPr>
              <a:t>https://www.futuribles.com/en/bibliographie/notice/sentiers-dinnovation-pathways-to-innovation/</a:t>
            </a:r>
            <a:r>
              <a:rPr lang="fr-FR" sz="1800" dirty="0"/>
              <a:t> </a:t>
            </a:r>
            <a:endParaRPr lang="fr-FR" sz="1800" dirty="0" smtClean="0"/>
          </a:p>
          <a:p>
            <a:r>
              <a:rPr lang="fr-FR" sz="1800" dirty="0" smtClean="0"/>
              <a:t>Le </a:t>
            </a:r>
            <a:r>
              <a:rPr lang="fr-FR" sz="1800" dirty="0"/>
              <a:t>Pari de l'intelligence</a:t>
            </a:r>
            <a:r>
              <a:rPr lang="fr-FR" sz="1800" dirty="0" smtClean="0"/>
              <a:t>,</a:t>
            </a:r>
            <a:r>
              <a:rPr lang="fr-FR" sz="1800" dirty="0"/>
              <a:t> A-Y Portnoff, </a:t>
            </a:r>
            <a:r>
              <a:rPr lang="fr-FR" sz="1800" dirty="0" smtClean="0"/>
              <a:t>édition bilingue </a:t>
            </a:r>
            <a:r>
              <a:rPr lang="fr-FR" sz="1800" dirty="0"/>
              <a:t>Futuribles. </a:t>
            </a:r>
            <a:r>
              <a:rPr lang="fr-FR" sz="1800" dirty="0" smtClean="0"/>
              <a:t> </a:t>
            </a:r>
            <a:r>
              <a:rPr lang="fr-FR" sz="1800" dirty="0"/>
              <a:t>2004, </a:t>
            </a:r>
            <a:r>
              <a:rPr lang="fr-FR" sz="1800" u="sng" dirty="0">
                <a:hlinkClick r:id="rId4"/>
              </a:rPr>
              <a:t>https://www.futuribles.com/fr/bibliographie/notice/le-pari-de-lintelligence-des-puces-des-souris-et-d/</a:t>
            </a:r>
            <a:r>
              <a:rPr lang="fr-FR" sz="1800" dirty="0"/>
              <a:t> </a:t>
            </a:r>
            <a:endParaRPr lang="fr-FR" sz="2000" dirty="0"/>
          </a:p>
          <a:p>
            <a:pPr marL="0" indent="0">
              <a:buNone/>
            </a:pPr>
            <a:endParaRPr lang="fr-FR" sz="2000" dirty="0">
              <a:latin typeface="Arial Narrow" charset="0"/>
              <a:ea typeface="MS PGothic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448798" y="6356350"/>
            <a:ext cx="4017857" cy="365125"/>
          </a:xfrm>
        </p:spPr>
        <p:txBody>
          <a:bodyPr/>
          <a:lstStyle/>
          <a:p>
            <a:pPr algn="ctr">
              <a:defRPr/>
            </a:pPr>
            <a:r>
              <a:rPr lang="fr-FR" sz="1800" dirty="0" err="1" smtClean="0"/>
              <a:t>andre-yves.portnoff@wanadoo.fr</a:t>
            </a:r>
            <a:endParaRPr lang="fr-FR" sz="1800" dirty="0"/>
          </a:p>
        </p:txBody>
      </p:sp>
      <p:sp>
        <p:nvSpPr>
          <p:cNvPr id="4710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664222" y="6356350"/>
            <a:ext cx="1531338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0FCF60E-0E55-9648-9C1B-706B5DCF1D69}" type="slidenum">
              <a:rPr lang="fr-FR" sz="1800" u="none">
                <a:solidFill>
                  <a:schemeClr val="tx1"/>
                </a:solidFill>
                <a:latin typeface="Arial Narrow" charset="0"/>
              </a:rPr>
              <a:pPr/>
              <a:t>25</a:t>
            </a:fld>
            <a:endParaRPr lang="fr-FR" sz="1800" u="none">
              <a:solidFill>
                <a:schemeClr val="tx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9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0734" y="1762299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Arial Narrow"/>
                <a:cs typeface="Arial Narrow"/>
              </a:rPr>
              <a:t>« </a:t>
            </a:r>
            <a:r>
              <a:rPr lang="fr-FR" sz="4000" b="1" dirty="0" smtClean="0">
                <a:latin typeface="Arial Narrow"/>
                <a:cs typeface="Arial Narrow"/>
              </a:rPr>
              <a:t>Ne </a:t>
            </a:r>
            <a:r>
              <a:rPr lang="fr-FR" sz="4000" b="1" dirty="0">
                <a:latin typeface="Arial Narrow"/>
                <a:cs typeface="Arial Narrow"/>
              </a:rPr>
              <a:t>donner la parole qu’à la direction, c’est gaspiller 99% des ressources intellectuelles de l’entreprise » </a:t>
            </a:r>
            <a:r>
              <a:rPr lang="fr-FR" sz="4000" b="1" dirty="0" smtClean="0">
                <a:latin typeface="Arial Narrow"/>
                <a:cs typeface="Arial Narrow"/>
              </a:rPr>
              <a:t>affirme le patronat japonais. La </a:t>
            </a:r>
            <a:r>
              <a:rPr lang="fr-FR" sz="4000" b="1" dirty="0">
                <a:latin typeface="Arial Narrow"/>
                <a:cs typeface="Arial Narrow"/>
              </a:rPr>
              <a:t>mobilisation de toutes les intelligences devient </a:t>
            </a:r>
            <a:r>
              <a:rPr lang="fr-FR" sz="4000" b="1" dirty="0" smtClean="0">
                <a:latin typeface="Arial Narrow"/>
                <a:cs typeface="Arial Narrow"/>
              </a:rPr>
              <a:t>indispensable » </a:t>
            </a:r>
            <a:r>
              <a:rPr lang="fr-FR" sz="4000" b="1" dirty="0">
                <a:latin typeface="Arial Narrow"/>
                <a:cs typeface="Arial Narrow"/>
              </a:rPr>
              <a:t/>
            </a:r>
            <a:br>
              <a:rPr lang="fr-FR" sz="4000" b="1" dirty="0">
                <a:latin typeface="Arial Narrow"/>
                <a:cs typeface="Arial Narrow"/>
              </a:rPr>
            </a:br>
            <a:endParaRPr lang="fr-FR" sz="4000" b="1" dirty="0">
              <a:latin typeface="Arial Narrow"/>
              <a:cs typeface="Arial Narrow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-FR" dirty="0" smtClean="0"/>
              <a:t>Ce constat publié en </a:t>
            </a:r>
            <a:r>
              <a:rPr lang="fr-FR" b="1" dirty="0" smtClean="0"/>
              <a:t>1985</a:t>
            </a:r>
            <a:r>
              <a:rPr lang="fr-FR" dirty="0" smtClean="0"/>
              <a:t> dans La Révolution de l’intelligence (</a:t>
            </a:r>
            <a:r>
              <a:rPr lang="fr-FR" dirty="0" err="1" smtClean="0"/>
              <a:t>T</a:t>
            </a:r>
            <a:r>
              <a:rPr lang="fr-FR" dirty="0" smtClean="0"/>
              <a:t> Gaudin et A-Y Portnoff) s’impose aujourd’hui comme une évidence. 33 ans plus tard!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« 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3369">
            <a:off x="10048741" y="3688646"/>
            <a:ext cx="1907734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9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ctrTitle"/>
          </p:nvPr>
        </p:nvSpPr>
        <p:spPr>
          <a:xfrm>
            <a:off x="914400" y="908051"/>
            <a:ext cx="10363200" cy="1470025"/>
          </a:xfrm>
        </p:spPr>
        <p:txBody>
          <a:bodyPr/>
          <a:lstStyle/>
          <a:p>
            <a:r>
              <a:rPr lang="fr-FR" b="1">
                <a:latin typeface="Arial Narrow" charset="0"/>
                <a:ea typeface="MS PGothic" charset="0"/>
              </a:rPr>
              <a:t>Pourquoi? Pour quoi? Pour qui?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andre-yves.portnoff@wanadoo.fr</a:t>
            </a:r>
            <a:endParaRPr lang="fr-FR"/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9E630EE-5F5B-A749-9850-81DCAD46DD49}" type="slidenum">
              <a:rPr lang="fr-FR" sz="1800" u="none">
                <a:solidFill>
                  <a:schemeClr val="tx1"/>
                </a:solidFill>
                <a:latin typeface="Arial Narrow" charset="0"/>
              </a:rPr>
              <a:pPr/>
              <a:t>4</a:t>
            </a:fld>
            <a:endParaRPr lang="fr-FR" sz="1800" u="none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912285" y="2133601"/>
            <a:ext cx="10367433" cy="27844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b="1" dirty="0"/>
              <a:t>C</a:t>
            </a:r>
            <a:r>
              <a:rPr lang="fr-FR" b="1" dirty="0" smtClean="0"/>
              <a:t>oncurrence mondialisée, </a:t>
            </a:r>
          </a:p>
          <a:p>
            <a:pPr>
              <a:defRPr/>
            </a:pPr>
            <a:r>
              <a:rPr lang="fr-FR" b="1" dirty="0" smtClean="0"/>
              <a:t>Progrès techniques et changements constants</a:t>
            </a:r>
          </a:p>
          <a:p>
            <a:pPr>
              <a:defRPr/>
            </a:pPr>
            <a:r>
              <a:rPr lang="fr-FR" b="1" dirty="0" smtClean="0"/>
              <a:t> </a:t>
            </a:r>
          </a:p>
          <a:p>
            <a:pPr marL="571500" indent="-571500">
              <a:buFont typeface="Wingdings" charset="0"/>
              <a:buChar char="è"/>
              <a:defRPr/>
            </a:pPr>
            <a:r>
              <a:rPr lang="fr-FR" b="1" dirty="0">
                <a:solidFill>
                  <a:srgbClr val="000090"/>
                </a:solidFill>
              </a:rPr>
              <a:t>I</a:t>
            </a:r>
            <a:r>
              <a:rPr lang="fr-FR" b="1" dirty="0" smtClean="0">
                <a:solidFill>
                  <a:srgbClr val="000090"/>
                </a:solidFill>
              </a:rPr>
              <a:t>nnover en permanence ou (dé)périr</a:t>
            </a:r>
          </a:p>
          <a:p>
            <a:pPr marL="571500" indent="-571500">
              <a:buFont typeface="Wingdings" charset="0"/>
              <a:buChar char="è"/>
              <a:defRPr/>
            </a:pPr>
            <a:r>
              <a:rPr lang="fr-FR" b="1" dirty="0" smtClean="0">
                <a:solidFill>
                  <a:srgbClr val="000090"/>
                </a:solidFill>
              </a:rPr>
              <a:t>Mobiliser vigilances, créativité et volontés de réussir ensemble</a:t>
            </a:r>
            <a:endParaRPr lang="fr-FR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7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e 5"/>
          <p:cNvSpPr/>
          <p:nvPr/>
        </p:nvSpPr>
        <p:spPr bwMode="auto">
          <a:xfrm>
            <a:off x="2628901" y="3068638"/>
            <a:ext cx="3647017" cy="2449512"/>
          </a:xfrm>
          <a:prstGeom prst="pentagon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u="none">
              <a:latin typeface="Times New Roman" panose="02020603050405020304" pitchFamily="18" charset="0"/>
            </a:endParaRPr>
          </a:p>
        </p:txBody>
      </p:sp>
      <p:sp>
        <p:nvSpPr>
          <p:cNvPr id="45058" name="Ellipse 16"/>
          <p:cNvSpPr>
            <a:spLocks noChangeArrowheads="1"/>
          </p:cNvSpPr>
          <p:nvPr/>
        </p:nvSpPr>
        <p:spPr bwMode="auto">
          <a:xfrm>
            <a:off x="4559301" y="4652963"/>
            <a:ext cx="2688167" cy="10080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 u="none"/>
          </a:p>
        </p:txBody>
      </p:sp>
      <p:sp>
        <p:nvSpPr>
          <p:cNvPr id="45059" name="Ellipse 17"/>
          <p:cNvSpPr>
            <a:spLocks noChangeArrowheads="1"/>
          </p:cNvSpPr>
          <p:nvPr/>
        </p:nvSpPr>
        <p:spPr bwMode="auto">
          <a:xfrm>
            <a:off x="1308101" y="4652963"/>
            <a:ext cx="2783417" cy="10080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 u="none"/>
          </a:p>
        </p:txBody>
      </p:sp>
      <p:sp>
        <p:nvSpPr>
          <p:cNvPr id="45060" name="Ellipse 15"/>
          <p:cNvSpPr>
            <a:spLocks noChangeArrowheads="1"/>
          </p:cNvSpPr>
          <p:nvPr/>
        </p:nvSpPr>
        <p:spPr bwMode="auto">
          <a:xfrm>
            <a:off x="912285" y="3284538"/>
            <a:ext cx="2688167" cy="10080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 u="none"/>
          </a:p>
        </p:txBody>
      </p:sp>
      <p:sp>
        <p:nvSpPr>
          <p:cNvPr id="45061" name="Ellipse 14"/>
          <p:cNvSpPr>
            <a:spLocks noChangeArrowheads="1"/>
          </p:cNvSpPr>
          <p:nvPr/>
        </p:nvSpPr>
        <p:spPr bwMode="auto">
          <a:xfrm>
            <a:off x="5039785" y="3357563"/>
            <a:ext cx="2688167" cy="10080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fr-FR" b="1" u="none">
              <a:latin typeface="Arial Narrow"/>
              <a:cs typeface="Arial Narrow"/>
            </a:endParaRPr>
          </a:p>
        </p:txBody>
      </p:sp>
      <p:sp>
        <p:nvSpPr>
          <p:cNvPr id="45062" name="Ellipse 13"/>
          <p:cNvSpPr>
            <a:spLocks noChangeArrowheads="1"/>
          </p:cNvSpPr>
          <p:nvPr/>
        </p:nvSpPr>
        <p:spPr bwMode="auto">
          <a:xfrm>
            <a:off x="2927351" y="2565401"/>
            <a:ext cx="2688167" cy="10080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fr-FR" b="1" u="none">
              <a:latin typeface="Arial Narrow"/>
              <a:cs typeface="Arial Narrow"/>
            </a:endParaRPr>
          </a:p>
        </p:txBody>
      </p:sp>
      <p:sp>
        <p:nvSpPr>
          <p:cNvPr id="45063" name="Espace réservé du contenu 2"/>
          <p:cNvSpPr>
            <a:spLocks noGrp="1"/>
          </p:cNvSpPr>
          <p:nvPr>
            <p:ph idx="1"/>
          </p:nvPr>
        </p:nvSpPr>
        <p:spPr>
          <a:xfrm>
            <a:off x="426864" y="1341440"/>
            <a:ext cx="11233149" cy="859894"/>
          </a:xfrm>
          <a:ln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fr-FR" sz="2800" b="1">
                <a:latin typeface="Arial Narrow"/>
                <a:ea typeface="MS PGothic" charset="0"/>
                <a:cs typeface="Arial Narrow"/>
              </a:rPr>
              <a:t>Viable durablement que si chacune des principales parties prenantes estime qu’elle reçoit </a:t>
            </a:r>
            <a:r>
              <a:rPr lang="fr-FR" sz="2800" b="1" i="1">
                <a:latin typeface="Arial Narrow"/>
                <a:ea typeface="MS PGothic" charset="0"/>
                <a:cs typeface="Arial Narrow"/>
              </a:rPr>
              <a:t>suffisamment</a:t>
            </a:r>
            <a:r>
              <a:rPr lang="fr-FR" sz="2800" b="1">
                <a:latin typeface="Arial Narrow"/>
                <a:ea typeface="MS PGothic" charset="0"/>
                <a:cs typeface="Arial Narrow"/>
              </a:rPr>
              <a:t> de valeur ajoutée!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473451" y="6500813"/>
            <a:ext cx="5791200" cy="457200"/>
          </a:xfrm>
        </p:spPr>
        <p:txBody>
          <a:bodyPr/>
          <a:lstStyle/>
          <a:p>
            <a:pPr algn="ctr">
              <a:defRPr/>
            </a:pPr>
            <a:r>
              <a:rPr lang="fr-FR" sz="1400" b="1" dirty="0" err="1" smtClean="0"/>
              <a:t>andre-yves.portnoff@wanadoo.fr</a:t>
            </a:r>
            <a:endParaRPr lang="fr-FR" sz="1400" b="1" dirty="0"/>
          </a:p>
        </p:txBody>
      </p:sp>
      <p:sp>
        <p:nvSpPr>
          <p:cNvPr id="4506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9245600" y="6037263"/>
            <a:ext cx="2540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CD70382-CA8B-EA45-9AC0-14D79CEAFDB6}" type="slidenum">
              <a:rPr lang="fr-FR" sz="1800" u="none">
                <a:solidFill>
                  <a:schemeClr val="tx1"/>
                </a:solidFill>
                <a:latin typeface="Arial Narrow" charset="0"/>
              </a:rPr>
              <a:pPr/>
              <a:t>5</a:t>
            </a:fld>
            <a:endParaRPr lang="fr-FR" sz="1800" u="none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11829" y="2709864"/>
            <a:ext cx="2878667" cy="795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2800" b="1" u="none" dirty="0">
                <a:solidFill>
                  <a:srgbClr val="000090"/>
                </a:solidFill>
                <a:latin typeface="Arial Narrow"/>
                <a:cs typeface="Arial Narrow"/>
              </a:rPr>
              <a:t>Actionnaires + financiers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01876" y="3500439"/>
            <a:ext cx="2592916" cy="796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2800" b="1" u="none" dirty="0">
                <a:solidFill>
                  <a:srgbClr val="000090"/>
                </a:solidFill>
                <a:latin typeface="Arial Narrow"/>
                <a:cs typeface="Arial Narrow"/>
              </a:rPr>
              <a:t>Clients, prospects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92768" y="4778375"/>
            <a:ext cx="2976033" cy="795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2800" b="1" u="none" dirty="0">
                <a:solidFill>
                  <a:srgbClr val="000090"/>
                </a:solidFill>
                <a:latin typeface="Arial Narrow"/>
                <a:cs typeface="Arial Narrow"/>
              </a:rPr>
              <a:t>Fournisseurs, partenaires</a:t>
            </a:r>
          </a:p>
        </p:txBody>
      </p:sp>
      <p:sp>
        <p:nvSpPr>
          <p:cNvPr id="45069" name="ZoneTexte 9"/>
          <p:cNvSpPr txBox="1">
            <a:spLocks noChangeArrowheads="1"/>
          </p:cNvSpPr>
          <p:nvPr/>
        </p:nvSpPr>
        <p:spPr bwMode="auto">
          <a:xfrm>
            <a:off x="880534" y="3557942"/>
            <a:ext cx="2592917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fr-FR" sz="2800" b="1" u="none" dirty="0">
                <a:solidFill>
                  <a:srgbClr val="000090"/>
                </a:solidFill>
                <a:latin typeface="Arial Narrow" charset="0"/>
              </a:rPr>
              <a:t>Société, territoire 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66685" y="4797425"/>
            <a:ext cx="2592916" cy="795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2800" b="1" u="none" dirty="0">
                <a:solidFill>
                  <a:srgbClr val="000090"/>
                </a:solidFill>
                <a:latin typeface="Arial Narrow"/>
                <a:cs typeface="Arial Narrow"/>
              </a:rPr>
              <a:t>Personnel,</a:t>
            </a:r>
          </a:p>
          <a:p>
            <a:pPr algn="ctr">
              <a:lnSpc>
                <a:spcPct val="80000"/>
              </a:lnSpc>
              <a:defRPr/>
            </a:pPr>
            <a:r>
              <a:rPr lang="fr-FR" sz="2800" b="1" u="none" dirty="0">
                <a:solidFill>
                  <a:srgbClr val="000090"/>
                </a:solidFill>
                <a:latin typeface="Arial Narrow"/>
                <a:cs typeface="Arial Narrow"/>
              </a:rPr>
              <a:t>talents 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247467" y="2565401"/>
            <a:ext cx="4610100" cy="114082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>
            <a:lvl1pPr>
              <a:defRPr sz="36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>
              <a:defRPr sz="3200" b="1">
                <a:solidFill>
                  <a:srgbClr val="336699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>
              <a:defRPr sz="28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rgbClr val="336699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rgbClr val="990000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fr-FR" sz="2800" u="none" dirty="0" smtClean="0">
                <a:solidFill>
                  <a:schemeClr val="bg1"/>
                </a:solidFill>
              </a:rPr>
              <a:t>Inventer les clients de demain </a:t>
            </a:r>
            <a:r>
              <a:rPr lang="fr-FR" sz="2800" u="none" dirty="0" smtClean="0">
                <a:solidFill>
                  <a:schemeClr val="bg1"/>
                </a:solidFill>
                <a:sym typeface="Wingdings"/>
              </a:rPr>
              <a:t> mobiliser les talents internes et externes</a:t>
            </a:r>
            <a:endParaRPr lang="fr-FR" sz="2800" u="none" dirty="0" smtClean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05341" y="3882497"/>
            <a:ext cx="23346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u="none" dirty="0">
                <a:solidFill>
                  <a:schemeClr val="accent3"/>
                </a:solidFill>
                <a:latin typeface="Arial Narrow"/>
                <a:cs typeface="Arial Narrow"/>
              </a:rPr>
              <a:t>Entreprise viable </a:t>
            </a:r>
          </a:p>
        </p:txBody>
      </p:sp>
      <p:sp>
        <p:nvSpPr>
          <p:cNvPr id="45073" name="Titre 1"/>
          <p:cNvSpPr txBox="1">
            <a:spLocks/>
          </p:cNvSpPr>
          <p:nvPr/>
        </p:nvSpPr>
        <p:spPr bwMode="auto">
          <a:xfrm>
            <a:off x="609600" y="444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fr-FR" sz="4400" b="1" u="none" dirty="0">
                <a:solidFill>
                  <a:srgbClr val="336699"/>
                </a:solidFill>
                <a:latin typeface="Arial Narrow" charset="0"/>
              </a:rPr>
              <a:t>Construction dynamique de la viabilité </a:t>
            </a:r>
            <a:r>
              <a:rPr lang="fr-FR" sz="4400" b="1" u="none" dirty="0" smtClean="0">
                <a:solidFill>
                  <a:srgbClr val="336699"/>
                </a:solidFill>
                <a:latin typeface="Arial Narrow" charset="0"/>
              </a:rPr>
              <a:t>durable d’une </a:t>
            </a:r>
            <a:r>
              <a:rPr lang="fr-FR" sz="4400" b="1" u="none" dirty="0">
                <a:solidFill>
                  <a:srgbClr val="336699"/>
                </a:solidFill>
                <a:latin typeface="Arial Narrow" charset="0"/>
              </a:rPr>
              <a:t>organisation humaine</a:t>
            </a:r>
          </a:p>
        </p:txBody>
      </p:sp>
      <p:sp>
        <p:nvSpPr>
          <p:cNvPr id="45074" name="ZoneTexte 18"/>
          <p:cNvSpPr txBox="1">
            <a:spLocks noChangeArrowheads="1"/>
          </p:cNvSpPr>
          <p:nvPr/>
        </p:nvSpPr>
        <p:spPr bwMode="auto">
          <a:xfrm>
            <a:off x="7247467" y="4294189"/>
            <a:ext cx="4610100" cy="1581971"/>
          </a:xfrm>
          <a:prstGeom prst="rect">
            <a:avLst/>
          </a:prstGeom>
          <a:solidFill>
            <a:srgbClr val="006B51"/>
          </a:solidFill>
          <a:ln>
            <a:noFill/>
          </a:ln>
        </p:spPr>
        <p:txBody>
          <a:bodyPr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fr-FR" sz="2400" b="1" u="none">
                <a:solidFill>
                  <a:schemeClr val="bg1"/>
                </a:solidFill>
                <a:latin typeface="Arial Narrow" charset="0"/>
              </a:rPr>
              <a:t>La compétitivité dépend de l’engagement du personnel</a:t>
            </a:r>
          </a:p>
          <a:p>
            <a:pPr algn="r">
              <a:lnSpc>
                <a:spcPct val="80000"/>
              </a:lnSpc>
            </a:pPr>
            <a:r>
              <a:rPr lang="fr-FR" sz="2400" b="1" u="none">
                <a:solidFill>
                  <a:schemeClr val="bg1"/>
                </a:solidFill>
                <a:latin typeface="Arial Narrow" charset="0"/>
                <a:sym typeface="Wingdings" charset="0"/>
              </a:rPr>
              <a:t> Les innovations améliorant le </a:t>
            </a:r>
            <a:r>
              <a:rPr lang="fr-FR" sz="2400" b="1" u="none">
                <a:solidFill>
                  <a:srgbClr val="FFFF00"/>
                </a:solidFill>
                <a:latin typeface="Arial Narrow" charset="0"/>
                <a:sym typeface="Wingdings" charset="0"/>
              </a:rPr>
              <a:t>bien-être au travail </a:t>
            </a:r>
            <a:r>
              <a:rPr lang="fr-FR" sz="2400" b="1" u="none">
                <a:solidFill>
                  <a:schemeClr val="bg1"/>
                </a:solidFill>
                <a:latin typeface="Arial Narrow" charset="0"/>
                <a:sym typeface="Wingdings" charset="0"/>
              </a:rPr>
              <a:t>créent de la valeur renforçant </a:t>
            </a:r>
            <a:r>
              <a:rPr lang="fr-FR" sz="2400" b="1" u="none">
                <a:solidFill>
                  <a:srgbClr val="FFFF00"/>
                </a:solidFill>
                <a:latin typeface="Arial Narrow" charset="0"/>
                <a:sym typeface="Wingdings" charset="0"/>
              </a:rPr>
              <a:t>l’attractivité client</a:t>
            </a:r>
            <a:r>
              <a:rPr lang="fr-FR" sz="2400" b="1" u="none">
                <a:solidFill>
                  <a:srgbClr val="FFFF00"/>
                </a:solidFill>
                <a:latin typeface="Arial Narrow" charset="0"/>
              </a:rPr>
              <a:t> </a:t>
            </a:r>
          </a:p>
        </p:txBody>
      </p:sp>
      <p:sp>
        <p:nvSpPr>
          <p:cNvPr id="45075" name="ZoneTexte 19"/>
          <p:cNvSpPr txBox="1">
            <a:spLocks noChangeArrowheads="1"/>
          </p:cNvSpPr>
          <p:nvPr/>
        </p:nvSpPr>
        <p:spPr bwMode="auto">
          <a:xfrm>
            <a:off x="143934" y="5661025"/>
            <a:ext cx="4417484" cy="841256"/>
          </a:xfrm>
          <a:prstGeom prst="rect">
            <a:avLst/>
          </a:prstGeom>
          <a:solidFill>
            <a:srgbClr val="006B51"/>
          </a:solidFill>
          <a:ln>
            <a:noFill/>
          </a:ln>
        </p:spPr>
        <p:txBody>
          <a:bodyPr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fr-FR" b="1" u="none">
                <a:solidFill>
                  <a:schemeClr val="bg1"/>
                </a:solidFill>
                <a:latin typeface="Arial Narrow" charset="0"/>
              </a:rPr>
              <a:t>La compétitivité durables dépend de l’engagement des partenaires </a:t>
            </a:r>
            <a:r>
              <a:rPr lang="fr-FR" b="1" u="none">
                <a:solidFill>
                  <a:schemeClr val="bg1"/>
                </a:solidFill>
                <a:latin typeface="Arial Narrow" charset="0"/>
                <a:sym typeface="Wingdings" charset="0"/>
              </a:rPr>
              <a:t> résilience et compétitivité</a:t>
            </a:r>
            <a:endParaRPr lang="fr-FR" b="1" u="none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45076" name="ZoneTexte 19"/>
          <p:cNvSpPr txBox="1">
            <a:spLocks noChangeArrowheads="1"/>
          </p:cNvSpPr>
          <p:nvPr/>
        </p:nvSpPr>
        <p:spPr bwMode="auto">
          <a:xfrm>
            <a:off x="143934" y="4149726"/>
            <a:ext cx="2484967" cy="595313"/>
          </a:xfrm>
          <a:prstGeom prst="rect">
            <a:avLst/>
          </a:prstGeom>
          <a:solidFill>
            <a:srgbClr val="006B5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b="1" u="none" dirty="0">
                <a:solidFill>
                  <a:schemeClr val="bg1"/>
                </a:solidFill>
                <a:latin typeface="Arial Narrow" charset="0"/>
              </a:rPr>
              <a:t>Synergie nécessaire territoire-entreprises</a:t>
            </a:r>
          </a:p>
        </p:txBody>
      </p:sp>
      <p:cxnSp>
        <p:nvCxnSpPr>
          <p:cNvPr id="45077" name="Connecteur droit avec flèche 2"/>
          <p:cNvCxnSpPr>
            <a:cxnSpLocks noChangeShapeType="1"/>
          </p:cNvCxnSpPr>
          <p:nvPr/>
        </p:nvCxnSpPr>
        <p:spPr bwMode="auto">
          <a:xfrm flipH="1">
            <a:off x="6576485" y="4365625"/>
            <a:ext cx="95249" cy="17272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8" name="Connecteur droit avec flèche 23"/>
          <p:cNvCxnSpPr>
            <a:cxnSpLocks noChangeShapeType="1"/>
          </p:cNvCxnSpPr>
          <p:nvPr/>
        </p:nvCxnSpPr>
        <p:spPr bwMode="auto">
          <a:xfrm flipH="1">
            <a:off x="6191251" y="5229225"/>
            <a:ext cx="97367" cy="8636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9" name="Connecteur droit avec flèche 24"/>
          <p:cNvCxnSpPr>
            <a:cxnSpLocks noChangeShapeType="1"/>
          </p:cNvCxnSpPr>
          <p:nvPr/>
        </p:nvCxnSpPr>
        <p:spPr bwMode="auto">
          <a:xfrm>
            <a:off x="3888317" y="5300664"/>
            <a:ext cx="2015067" cy="7207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4847168" y="6092826"/>
            <a:ext cx="2112433" cy="504825"/>
          </a:xfrm>
          <a:prstGeom prst="rect">
            <a:avLst/>
          </a:prstGeom>
          <a:solidFill>
            <a:srgbClr val="F5CBA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fr-FR" sz="2400" b="1" u="none" dirty="0">
                <a:solidFill>
                  <a:srgbClr val="000090"/>
                </a:solidFill>
                <a:latin typeface="Arial Narrow"/>
                <a:cs typeface="Arial Narrow"/>
              </a:rPr>
              <a:t>Intelligence collective</a:t>
            </a:r>
          </a:p>
        </p:txBody>
      </p:sp>
      <p:sp>
        <p:nvSpPr>
          <p:cNvPr id="2" name="Flèche vers le bas 1"/>
          <p:cNvSpPr/>
          <p:nvPr/>
        </p:nvSpPr>
        <p:spPr>
          <a:xfrm>
            <a:off x="9186335" y="3706226"/>
            <a:ext cx="649111" cy="659399"/>
          </a:xfrm>
          <a:prstGeom prst="downArrow">
            <a:avLst/>
          </a:prstGeom>
          <a:solidFill>
            <a:srgbClr val="0095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84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543201"/>
            <a:ext cx="6358115" cy="39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704" y="1543201"/>
            <a:ext cx="6096295" cy="39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1295105" y="4328724"/>
            <a:ext cx="3647016" cy="740591"/>
          </a:xfrm>
          <a:prstGeom prst="rect">
            <a:avLst/>
          </a:prstGeom>
          <a:solidFill>
            <a:srgbClr val="F5CBA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fr-FR" sz="2800" b="1" u="none" dirty="0">
                <a:solidFill>
                  <a:srgbClr val="000090"/>
                </a:solidFill>
                <a:latin typeface="Arial Narrow"/>
                <a:cs typeface="Arial Narrow"/>
              </a:rPr>
              <a:t>Perte d’expérience et de vigilance terrain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671439" y="4328724"/>
            <a:ext cx="4512733" cy="740591"/>
          </a:xfrm>
          <a:prstGeom prst="rect">
            <a:avLst/>
          </a:prstGeom>
          <a:solidFill>
            <a:srgbClr val="F5CBA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fr-FR" sz="2800" b="1" u="none" dirty="0">
                <a:solidFill>
                  <a:srgbClr val="000090"/>
                </a:solidFill>
                <a:latin typeface="Arial Narrow"/>
                <a:cs typeface="Arial Narrow"/>
              </a:rPr>
              <a:t>Vision morcelée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fr-FR" sz="2800" b="1" u="none" dirty="0">
                <a:solidFill>
                  <a:srgbClr val="000090"/>
                </a:solidFill>
                <a:latin typeface="Arial Narrow"/>
                <a:cs typeface="Arial Narrow"/>
              </a:rPr>
              <a:t>performance globale réduite</a:t>
            </a:r>
          </a:p>
        </p:txBody>
      </p:sp>
      <p:pic>
        <p:nvPicPr>
          <p:cNvPr id="45065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3955" y="1560476"/>
            <a:ext cx="1977331" cy="131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322" y="2742387"/>
            <a:ext cx="597797" cy="4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539" y="2742387"/>
            <a:ext cx="597796" cy="4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839" y="3247213"/>
            <a:ext cx="297688" cy="2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222" y="3247213"/>
            <a:ext cx="297690" cy="2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9339" y="3247213"/>
            <a:ext cx="300110" cy="2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539" y="3247213"/>
            <a:ext cx="297688" cy="2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Imag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0805" y="3247213"/>
            <a:ext cx="300110" cy="2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Imag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672" y="3247213"/>
            <a:ext cx="300110" cy="2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056" y="2670949"/>
            <a:ext cx="597797" cy="4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5" name="Flèche vers le bas 8"/>
          <p:cNvSpPr>
            <a:spLocks noChangeArrowheads="1"/>
          </p:cNvSpPr>
          <p:nvPr/>
        </p:nvSpPr>
        <p:spPr bwMode="auto">
          <a:xfrm>
            <a:off x="2728061" y="2958289"/>
            <a:ext cx="790407" cy="1236133"/>
          </a:xfrm>
          <a:prstGeom prst="downArrow">
            <a:avLst>
              <a:gd name="adj1" fmla="val 50000"/>
              <a:gd name="adj2" fmla="val 50126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45057" name="Titre 1"/>
          <p:cNvSpPr>
            <a:spLocks noGrp="1"/>
          </p:cNvSpPr>
          <p:nvPr>
            <p:ph type="ctrTitle"/>
          </p:nvPr>
        </p:nvSpPr>
        <p:spPr>
          <a:xfrm>
            <a:off x="914400" y="90451"/>
            <a:ext cx="10363200" cy="1470025"/>
          </a:xfrm>
        </p:spPr>
        <p:txBody>
          <a:bodyPr/>
          <a:lstStyle/>
          <a:p>
            <a:r>
              <a:rPr lang="fr-FR" b="1" dirty="0">
                <a:latin typeface="Arial Narrow" charset="0"/>
                <a:ea typeface="MS PGothic" charset="0"/>
              </a:rPr>
              <a:t>Gâcher son intelligence collective est mortel. Pourtant…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andre-yves.portnoff@wanadoo.fr</a:t>
            </a:r>
            <a:endParaRPr lang="fr-FR"/>
          </a:p>
        </p:txBody>
      </p:sp>
      <p:sp>
        <p:nvSpPr>
          <p:cNvPr id="4505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351B2CF3-DD98-BF4B-A24F-CC77B86ED836}" type="slidenum">
              <a:rPr lang="fr-FR" sz="1800" u="none">
                <a:solidFill>
                  <a:schemeClr val="tx1"/>
                </a:solidFill>
                <a:latin typeface="Arial Narrow" charset="0"/>
              </a:rPr>
              <a:pPr/>
              <a:t>6</a:t>
            </a:fld>
            <a:endParaRPr lang="fr-FR" sz="1800" u="none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1018" y="5414752"/>
            <a:ext cx="8642351" cy="766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sz="1800" b="1" u="none" dirty="0">
                <a:solidFill>
                  <a:srgbClr val="000090"/>
                </a:solidFill>
                <a:latin typeface="+mj-lt"/>
              </a:rPr>
              <a:t>Consulter : </a:t>
            </a:r>
            <a:r>
              <a:rPr lang="fr-FR" sz="1800" b="1" u="none" dirty="0" err="1">
                <a:solidFill>
                  <a:srgbClr val="000090"/>
                </a:solidFill>
                <a:latin typeface="+mj-lt"/>
              </a:rPr>
              <a:t>Bpifrance</a:t>
            </a:r>
            <a:r>
              <a:rPr lang="fr-FR" sz="1800" b="1" u="none" dirty="0">
                <a:solidFill>
                  <a:srgbClr val="000090"/>
                </a:solidFill>
                <a:latin typeface="+mj-lt"/>
              </a:rPr>
              <a:t> Le </a:t>
            </a:r>
            <a:r>
              <a:rPr lang="fr-FR" sz="1800" b="1" u="none" dirty="0" err="1">
                <a:solidFill>
                  <a:srgbClr val="000090"/>
                </a:solidFill>
                <a:latin typeface="+mj-lt"/>
              </a:rPr>
              <a:t>Lab</a:t>
            </a:r>
            <a:r>
              <a:rPr lang="fr-FR" sz="1800" b="1" u="none" dirty="0">
                <a:solidFill>
                  <a:srgbClr val="000090"/>
                </a:solidFill>
                <a:latin typeface="+mj-lt"/>
              </a:rPr>
              <a:t>, Vaincre les solitudes du dirigeant. Novembre 2016. https://www.bpifrance.fr/A-la-une/Actualites/Bpifrance-Le-Lab-</a:t>
            </a:r>
            <a:r>
              <a:rPr lang="fr-FR" sz="1600" b="1" u="none" dirty="0">
                <a:solidFill>
                  <a:srgbClr val="000090"/>
                </a:solidFill>
                <a:latin typeface="+mj-lt"/>
              </a:rPr>
              <a:t>devoile</a:t>
            </a:r>
            <a:r>
              <a:rPr lang="fr-FR" sz="1800" b="1" u="none" dirty="0">
                <a:solidFill>
                  <a:srgbClr val="000090"/>
                </a:solidFill>
                <a:latin typeface="+mj-lt"/>
              </a:rPr>
              <a:t>-des-pistes-pour-vaincre-les-solitudes-du-dirigeant-28644  </a:t>
            </a:r>
          </a:p>
        </p:txBody>
      </p:sp>
      <p:pic>
        <p:nvPicPr>
          <p:cNvPr id="4507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5234" y="5695950"/>
            <a:ext cx="161078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uble flèche horizontale 11"/>
          <p:cNvSpPr/>
          <p:nvPr/>
        </p:nvSpPr>
        <p:spPr bwMode="auto">
          <a:xfrm>
            <a:off x="3983273" y="1878787"/>
            <a:ext cx="3839633" cy="1152635"/>
          </a:xfrm>
          <a:prstGeom prst="leftRightArrow">
            <a:avLst/>
          </a:prstGeom>
          <a:solidFill>
            <a:srgbClr val="F5CBA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fr-FR" sz="2800" b="1" u="none" dirty="0">
                <a:solidFill>
                  <a:srgbClr val="000090"/>
                </a:solidFill>
                <a:latin typeface="Arial Narrow"/>
                <a:cs typeface="Arial Narrow"/>
              </a:rPr>
              <a:t>Top down + silos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4798" y="3014067"/>
            <a:ext cx="300110" cy="2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408" y="3385987"/>
            <a:ext cx="300110" cy="2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697" y="3773587"/>
            <a:ext cx="300110" cy="2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29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06437"/>
          </a:xfrm>
          <a:ln>
            <a:solidFill>
              <a:srgbClr val="2D2DB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b="1" dirty="0">
                <a:latin typeface="Arial Narrow" charset="0"/>
                <a:ea typeface="MS PGothic" charset="0"/>
              </a:rPr>
              <a:t>Passer du </a:t>
            </a:r>
            <a:r>
              <a:rPr lang="fr-FR" b="1" i="1" dirty="0">
                <a:latin typeface="Arial Narrow" charset="0"/>
                <a:ea typeface="MS PGothic" charset="0"/>
              </a:rPr>
              <a:t>compliqué</a:t>
            </a:r>
            <a:r>
              <a:rPr lang="fr-FR" b="1" dirty="0">
                <a:latin typeface="Arial Narrow" charset="0"/>
                <a:ea typeface="MS PGothic" charset="0"/>
              </a:rPr>
              <a:t> au </a:t>
            </a:r>
            <a:r>
              <a:rPr lang="fr-FR" b="1" i="1" dirty="0">
                <a:latin typeface="Arial Narrow" charset="0"/>
                <a:ea typeface="MS PGothic" charset="0"/>
              </a:rPr>
              <a:t>complexe</a:t>
            </a:r>
          </a:p>
        </p:txBody>
      </p:sp>
      <p:sp>
        <p:nvSpPr>
          <p:cNvPr id="25602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247775"/>
            <a:ext cx="5386917" cy="452438"/>
          </a:xfrm>
          <a:solidFill>
            <a:schemeClr val="bg1"/>
          </a:solidFill>
          <a:ln>
            <a:solidFill>
              <a:srgbClr val="2D2DB9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/>
            <a:r>
              <a:rPr lang="fr-FR" sz="2800">
                <a:latin typeface="Arial Narrow" charset="0"/>
                <a:ea typeface="MS PGothic" charset="0"/>
              </a:rPr>
              <a:t>Économie «matérielle»</a:t>
            </a:r>
          </a:p>
        </p:txBody>
      </p:sp>
      <p:sp>
        <p:nvSpPr>
          <p:cNvPr id="25603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887538"/>
            <a:ext cx="5386917" cy="1973262"/>
          </a:xfrm>
          <a:ln>
            <a:solidFill>
              <a:srgbClr val="2D2DB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2800" b="1">
                <a:latin typeface="Arial Narrow" charset="0"/>
                <a:ea typeface="MS PGothic" charset="0"/>
              </a:rPr>
              <a:t>Poids global = somme des poids des parties</a:t>
            </a:r>
          </a:p>
          <a:p>
            <a:r>
              <a:rPr lang="fr-FR" sz="2800" b="1">
                <a:latin typeface="Arial Narrow" charset="0"/>
                <a:ea typeface="MS PGothic" charset="0"/>
              </a:rPr>
              <a:t>Dépense totale = somme des dépenses locales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247775"/>
            <a:ext cx="5389033" cy="452438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fr-FR" sz="2800" dirty="0" smtClean="0"/>
              <a:t>Économie «immatérielle»</a:t>
            </a:r>
            <a:endParaRPr lang="fr-FR" sz="28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887538"/>
            <a:ext cx="5389033" cy="4133850"/>
          </a:xfrm>
          <a:solidFill>
            <a:srgbClr val="FFFFFF"/>
          </a:solidFill>
          <a:ln>
            <a:solidFill>
              <a:srgbClr val="2D2DB9"/>
            </a:solidFill>
          </a:ln>
        </p:spPr>
        <p:txBody>
          <a:bodyPr/>
          <a:lstStyle/>
          <a:p>
            <a:pPr>
              <a:defRPr/>
            </a:pPr>
            <a:r>
              <a:rPr lang="fr-FR" sz="2800" b="1" dirty="0" smtClean="0"/>
              <a:t>Performance globale = </a:t>
            </a:r>
          </a:p>
          <a:p>
            <a:pPr marL="0" indent="0">
              <a:buFontTx/>
              <a:buNone/>
              <a:defRPr/>
            </a:pPr>
            <a:r>
              <a:rPr lang="fr-FR" sz="2800" b="1" dirty="0"/>
              <a:t>	</a:t>
            </a:r>
            <a:r>
              <a:rPr lang="fr-FR" sz="2800" b="1" dirty="0" smtClean="0">
                <a:solidFill>
                  <a:srgbClr val="000090"/>
                </a:solidFill>
              </a:rPr>
              <a:t>+ ou - </a:t>
            </a:r>
            <a:r>
              <a:rPr lang="fr-FR" sz="2800" b="1" dirty="0" smtClean="0"/>
              <a:t>que la somme des performances partielles</a:t>
            </a:r>
          </a:p>
          <a:p>
            <a:pPr>
              <a:defRPr/>
            </a:pPr>
            <a:r>
              <a:rPr lang="fr-FR" sz="2800" b="1" dirty="0" smtClean="0"/>
              <a:t>Intelligence collective = </a:t>
            </a:r>
            <a:r>
              <a:rPr lang="fr-FR" sz="2800" b="1" i="1" dirty="0" smtClean="0"/>
              <a:t>capacité à identifier et valoriser opportunités et dangers </a:t>
            </a:r>
            <a:r>
              <a:rPr lang="fr-FR" sz="2800" b="1" dirty="0" smtClean="0"/>
              <a:t>=</a:t>
            </a:r>
            <a:endParaRPr lang="fr-FR" sz="2800" b="1" dirty="0"/>
          </a:p>
          <a:p>
            <a:pPr marL="0" indent="0">
              <a:buFontTx/>
              <a:buNone/>
              <a:defRPr/>
            </a:pPr>
            <a:r>
              <a:rPr lang="fr-FR" sz="2800" b="1" dirty="0" smtClean="0"/>
              <a:t>	+ ou – que la somme des talents personnels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>
          <a:xfrm>
            <a:off x="3051809" y="6356350"/>
            <a:ext cx="3427308" cy="365125"/>
          </a:xfrm>
        </p:spPr>
        <p:txBody>
          <a:bodyPr/>
          <a:lstStyle/>
          <a:p>
            <a:pPr algn="ctr">
              <a:defRPr/>
            </a:pPr>
            <a:r>
              <a:rPr lang="fr-FR" sz="1400" b="1" dirty="0" err="1" smtClean="0"/>
              <a:t>andre-yves.portnoff@wanadoo.fr</a:t>
            </a:r>
            <a:endParaRPr lang="fr-FR" sz="1400" b="1" dirty="0"/>
          </a:p>
        </p:txBody>
      </p:sp>
      <p:sp>
        <p:nvSpPr>
          <p:cNvPr id="25607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D5543766-97AD-1B4C-9366-834B5D0305BA}" type="slidenum">
              <a:rPr lang="fr-FR" sz="1800" u="none">
                <a:solidFill>
                  <a:schemeClr val="tx1"/>
                </a:solidFill>
                <a:latin typeface="Arial Narrow" charset="0"/>
              </a:rPr>
              <a:pPr/>
              <a:t>7</a:t>
            </a:fld>
            <a:endParaRPr lang="fr-FR" sz="1800" u="none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9" name="Flèche vers la droite 8"/>
          <p:cNvSpPr/>
          <p:nvPr/>
        </p:nvSpPr>
        <p:spPr bwMode="auto">
          <a:xfrm>
            <a:off x="5615517" y="1196975"/>
            <a:ext cx="863600" cy="503238"/>
          </a:xfrm>
          <a:prstGeom prst="rightArrow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b="1">
              <a:latin typeface="Times New Roman" pitchFamily="18" charset="0"/>
            </a:endParaRPr>
          </a:p>
        </p:txBody>
      </p:sp>
      <p:sp>
        <p:nvSpPr>
          <p:cNvPr id="25609" name="Flèche vers la droite 10"/>
          <p:cNvSpPr>
            <a:spLocks noChangeArrowheads="1"/>
          </p:cNvSpPr>
          <p:nvPr/>
        </p:nvSpPr>
        <p:spPr bwMode="auto">
          <a:xfrm>
            <a:off x="895683" y="3902344"/>
            <a:ext cx="5392933" cy="1919286"/>
          </a:xfrm>
          <a:prstGeom prst="rightArrow">
            <a:avLst>
              <a:gd name="adj1" fmla="val 50000"/>
              <a:gd name="adj2" fmla="val 4999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fr-FR" sz="2400" b="1" u="none" dirty="0" smtClean="0">
                <a:solidFill>
                  <a:srgbClr val="000090"/>
                </a:solidFill>
              </a:rPr>
              <a:t>Raisonner complexité et systémique</a:t>
            </a:r>
          </a:p>
          <a:p>
            <a:pPr algn="ctr">
              <a:lnSpc>
                <a:spcPct val="70000"/>
              </a:lnSpc>
            </a:pPr>
            <a:r>
              <a:rPr lang="fr-FR" sz="2400" b="1" u="none" dirty="0" smtClean="0">
                <a:solidFill>
                  <a:srgbClr val="000090"/>
                </a:solidFill>
              </a:rPr>
              <a:t>Apprendre </a:t>
            </a:r>
            <a:r>
              <a:rPr lang="fr-FR" sz="2400" b="1" u="none" dirty="0">
                <a:solidFill>
                  <a:srgbClr val="000090"/>
                </a:solidFill>
              </a:rPr>
              <a:t>à gérer des systèmes complexes</a:t>
            </a:r>
          </a:p>
        </p:txBody>
      </p:sp>
    </p:spTree>
    <p:extLst>
      <p:ext uri="{BB962C8B-B14F-4D97-AF65-F5344CB8AC3E}">
        <p14:creationId xmlns:p14="http://schemas.microsoft.com/office/powerpoint/2010/main" val="3811018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9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20251" y="3423629"/>
            <a:ext cx="2451100" cy="176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-110067" y="69850"/>
            <a:ext cx="1230206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fr-FR" sz="3600" b="1" u="none" dirty="0">
                <a:solidFill>
                  <a:srgbClr val="002060"/>
                </a:solidFill>
                <a:latin typeface="Arial Narrow" charset="0"/>
              </a:rPr>
              <a:t>Ne plus se laisser obséder par les chiffrages.                               C</a:t>
            </a:r>
            <a:r>
              <a:rPr lang="fr-FR" sz="3600" b="1" i="1" u="none" dirty="0">
                <a:solidFill>
                  <a:srgbClr val="002060"/>
                </a:solidFill>
                <a:latin typeface="Arial Narrow" charset="0"/>
              </a:rPr>
              <a:t>’</a:t>
            </a:r>
            <a:r>
              <a:rPr lang="fr-FR" altLang="ja-JP" sz="3600" b="1" i="1" u="none" dirty="0">
                <a:solidFill>
                  <a:srgbClr val="002060"/>
                </a:solidFill>
                <a:latin typeface="Arial Narrow" charset="0"/>
              </a:rPr>
              <a:t>est le « comment » </a:t>
            </a:r>
            <a:r>
              <a:rPr lang="fr-FR" altLang="ja-JP" sz="2800" b="1" u="none" dirty="0" smtClean="0">
                <a:solidFill>
                  <a:srgbClr val="002060"/>
                </a:solidFill>
                <a:latin typeface="Arial Narrow" charset="0"/>
              </a:rPr>
              <a:t>(= </a:t>
            </a:r>
            <a:r>
              <a:rPr lang="fr-FR" altLang="ja-JP" sz="2400" b="1" u="none" dirty="0" smtClean="0">
                <a:solidFill>
                  <a:srgbClr val="002060"/>
                </a:solidFill>
                <a:latin typeface="Arial Narrow" charset="0"/>
              </a:rPr>
              <a:t>les </a:t>
            </a:r>
            <a:r>
              <a:rPr lang="fr-FR" altLang="ja-JP" sz="2400" b="1" u="none" dirty="0">
                <a:solidFill>
                  <a:srgbClr val="002060"/>
                </a:solidFill>
                <a:latin typeface="Arial Narrow" charset="0"/>
              </a:rPr>
              <a:t>synergies</a:t>
            </a:r>
            <a:r>
              <a:rPr lang="fr-FR" altLang="ja-JP" sz="2800" b="1" u="none" dirty="0">
                <a:solidFill>
                  <a:srgbClr val="002060"/>
                </a:solidFill>
                <a:latin typeface="Arial Narrow" charset="0"/>
              </a:rPr>
              <a:t>) </a:t>
            </a:r>
            <a:r>
              <a:rPr lang="fr-FR" altLang="ja-JP" sz="3600" b="1" i="1" u="none" dirty="0">
                <a:solidFill>
                  <a:srgbClr val="002060"/>
                </a:solidFill>
                <a:latin typeface="Arial Narrow" charset="0"/>
              </a:rPr>
              <a:t>qui </a:t>
            </a:r>
            <a:r>
              <a:rPr lang="fr-FR" altLang="ja-JP" sz="3600" b="1" i="1" u="none" dirty="0" smtClean="0">
                <a:solidFill>
                  <a:srgbClr val="002060"/>
                </a:solidFill>
                <a:latin typeface="Arial Narrow" charset="0"/>
              </a:rPr>
              <a:t>compte</a:t>
            </a:r>
          </a:p>
          <a:p>
            <a:pPr algn="ctr" eaLnBrk="1" hangingPunct="1">
              <a:lnSpc>
                <a:spcPct val="87000"/>
              </a:lnSpc>
            </a:pPr>
            <a:r>
              <a:rPr lang="fr-FR" sz="2800" b="1" i="1" u="none" dirty="0" smtClean="0">
                <a:solidFill>
                  <a:srgbClr val="800000"/>
                </a:solidFill>
                <a:latin typeface="Arial Narrow" charset="0"/>
              </a:rPr>
              <a:t>Les propriétés du tout ne sont pas la somme des propriétés des parties </a:t>
            </a:r>
            <a:endParaRPr lang="fr-FR" sz="2800" b="1" i="1" u="none" dirty="0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9245601" y="6324601"/>
            <a:ext cx="2537884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lnSpc>
                <a:spcPct val="97000"/>
              </a:lnSpc>
            </a:pPr>
            <a:fld id="{A52B4945-B283-8949-BE48-86B6B4BF1B68}" type="slidenum">
              <a:rPr lang="fr-FR" sz="1800" i="1">
                <a:solidFill>
                  <a:srgbClr val="000000"/>
                </a:solidFill>
                <a:latin typeface="Arial Narrow" charset="0"/>
              </a:rPr>
              <a:pPr algn="r" eaLnBrk="1" hangingPunct="1">
                <a:lnSpc>
                  <a:spcPct val="97000"/>
                </a:lnSpc>
              </a:pPr>
              <a:t>8</a:t>
            </a:fld>
            <a:endParaRPr lang="fr-FR" sz="1800" i="1">
              <a:solidFill>
                <a:srgbClr val="000000"/>
              </a:solidFill>
              <a:latin typeface="Arial Narrow" charset="0"/>
            </a:endParaRPr>
          </a:p>
        </p:txBody>
      </p:sp>
      <p:pic>
        <p:nvPicPr>
          <p:cNvPr id="26628" name="Picture 4" descr="crayons-graphite-criter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1" y="4286251"/>
            <a:ext cx="6858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5" descr="diama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1" y="4286250"/>
            <a:ext cx="963084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0" name="Picture 6" descr="nanotub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214814"/>
            <a:ext cx="96731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1428750"/>
            <a:ext cx="2381251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19"/>
          <p:cNvSpPr>
            <a:spLocks noChangeArrowheads="1"/>
          </p:cNvSpPr>
          <p:nvPr/>
        </p:nvSpPr>
        <p:spPr bwMode="auto">
          <a:xfrm>
            <a:off x="4095751" y="1571625"/>
            <a:ext cx="2286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 b="1" u="none">
                <a:solidFill>
                  <a:schemeClr val="bg1"/>
                </a:solidFill>
                <a:latin typeface="Arial Narrow" charset="0"/>
              </a:rPr>
              <a:t>Atomes de carbone</a:t>
            </a:r>
            <a:endParaRPr lang="fr-FR" sz="3600" u="none">
              <a:solidFill>
                <a:schemeClr val="bg1"/>
              </a:solidFill>
            </a:endParaRPr>
          </a:p>
        </p:txBody>
      </p:sp>
      <p:sp>
        <p:nvSpPr>
          <p:cNvPr id="26634" name="ZoneTexte 14"/>
          <p:cNvSpPr txBox="1">
            <a:spLocks noChangeArrowheads="1"/>
          </p:cNvSpPr>
          <p:nvPr/>
        </p:nvSpPr>
        <p:spPr bwMode="auto">
          <a:xfrm>
            <a:off x="3312585" y="5924716"/>
            <a:ext cx="438150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2C57A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fr-FR" b="1" u="none">
                <a:solidFill>
                  <a:srgbClr val="8A0000"/>
                </a:solidFill>
                <a:latin typeface="Arial Narrow" charset="0"/>
              </a:rPr>
              <a:t>Nanotubes : isolants ou les meilleurs conducteurs connus</a:t>
            </a:r>
          </a:p>
        </p:txBody>
      </p:sp>
      <p:pic>
        <p:nvPicPr>
          <p:cNvPr id="2663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1" y="1428751"/>
            <a:ext cx="21336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3" y="4143376"/>
            <a:ext cx="1697567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ZoneTexte 19"/>
          <p:cNvSpPr txBox="1">
            <a:spLocks noChangeArrowheads="1"/>
          </p:cNvSpPr>
          <p:nvPr/>
        </p:nvSpPr>
        <p:spPr bwMode="auto">
          <a:xfrm>
            <a:off x="1410677" y="3316686"/>
            <a:ext cx="8845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fr-FR" sz="2800" b="1" u="none" dirty="0">
                <a:solidFill>
                  <a:srgbClr val="8A0000"/>
                </a:solidFill>
              </a:rPr>
              <a:t>ou</a:t>
            </a:r>
            <a:r>
              <a:rPr lang="fr-FR" b="1" u="none" dirty="0">
                <a:solidFill>
                  <a:srgbClr val="8A0000"/>
                </a:solidFill>
              </a:rPr>
              <a:t> </a:t>
            </a:r>
            <a:r>
              <a:rPr lang="fr-FR" sz="4000" b="1" u="none" dirty="0">
                <a:solidFill>
                  <a:srgbClr val="8A0000"/>
                </a:solidFill>
              </a:rPr>
              <a:t>?</a:t>
            </a:r>
          </a:p>
        </p:txBody>
      </p:sp>
      <p:cxnSp>
        <p:nvCxnSpPr>
          <p:cNvPr id="26638" name="Connecteur droit avec flèche 22"/>
          <p:cNvCxnSpPr>
            <a:cxnSpLocks noChangeShapeType="1"/>
          </p:cNvCxnSpPr>
          <p:nvPr/>
        </p:nvCxnSpPr>
        <p:spPr bwMode="auto">
          <a:xfrm rot="5400000">
            <a:off x="745068" y="3154892"/>
            <a:ext cx="1473200" cy="503767"/>
          </a:xfrm>
          <a:prstGeom prst="straightConnector1">
            <a:avLst/>
          </a:prstGeom>
          <a:noFill/>
          <a:ln w="76200">
            <a:solidFill>
              <a:srgbClr val="2C57A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9" name="Connecteur droit avec flèche 23"/>
          <p:cNvCxnSpPr>
            <a:cxnSpLocks noChangeShapeType="1"/>
          </p:cNvCxnSpPr>
          <p:nvPr/>
        </p:nvCxnSpPr>
        <p:spPr bwMode="auto">
          <a:xfrm>
            <a:off x="1742018" y="2714626"/>
            <a:ext cx="650929" cy="1500188"/>
          </a:xfrm>
          <a:prstGeom prst="straightConnector1">
            <a:avLst/>
          </a:prstGeom>
          <a:noFill/>
          <a:ln w="76200">
            <a:solidFill>
              <a:srgbClr val="2C57A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Connecteur droit avec flèche 27"/>
          <p:cNvCxnSpPr>
            <a:cxnSpLocks noChangeShapeType="1"/>
          </p:cNvCxnSpPr>
          <p:nvPr/>
        </p:nvCxnSpPr>
        <p:spPr bwMode="auto">
          <a:xfrm rot="5400000">
            <a:off x="4030663" y="3268663"/>
            <a:ext cx="1044575" cy="990600"/>
          </a:xfrm>
          <a:prstGeom prst="straightConnector1">
            <a:avLst/>
          </a:prstGeom>
          <a:noFill/>
          <a:ln w="76200">
            <a:solidFill>
              <a:srgbClr val="2C57A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Connecteur droit avec flèche 29"/>
          <p:cNvCxnSpPr>
            <a:cxnSpLocks noChangeShapeType="1"/>
          </p:cNvCxnSpPr>
          <p:nvPr/>
        </p:nvCxnSpPr>
        <p:spPr bwMode="auto">
          <a:xfrm rot="5400000">
            <a:off x="4712495" y="3747294"/>
            <a:ext cx="1071562" cy="6351"/>
          </a:xfrm>
          <a:prstGeom prst="straightConnector1">
            <a:avLst/>
          </a:prstGeom>
          <a:noFill/>
          <a:ln w="76200">
            <a:solidFill>
              <a:srgbClr val="2C57A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Connecteur droit avec flèche 31"/>
          <p:cNvCxnSpPr>
            <a:cxnSpLocks noChangeShapeType="1"/>
          </p:cNvCxnSpPr>
          <p:nvPr/>
        </p:nvCxnSpPr>
        <p:spPr bwMode="auto">
          <a:xfrm rot="16200000" flipH="1">
            <a:off x="5430044" y="3239295"/>
            <a:ext cx="1071562" cy="1022349"/>
          </a:xfrm>
          <a:prstGeom prst="straightConnector1">
            <a:avLst/>
          </a:prstGeom>
          <a:noFill/>
          <a:ln w="76200">
            <a:solidFill>
              <a:srgbClr val="2C57A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3" name="ZoneTexte 33"/>
          <p:cNvSpPr txBox="1">
            <a:spLocks noChangeArrowheads="1"/>
          </p:cNvSpPr>
          <p:nvPr/>
        </p:nvSpPr>
        <p:spPr bwMode="auto">
          <a:xfrm>
            <a:off x="8015818" y="5378451"/>
            <a:ext cx="4000500" cy="9890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2300"/>
              </a:lnSpc>
            </a:pPr>
            <a:r>
              <a:rPr lang="fr-FR" sz="2400" b="1" u="none">
                <a:solidFill>
                  <a:srgbClr val="8A0000"/>
                </a:solidFill>
                <a:latin typeface="Arial Narrow" charset="0"/>
              </a:rPr>
              <a:t>Intelligence et volonté collectives ou </a:t>
            </a:r>
          </a:p>
          <a:p>
            <a:pPr algn="ctr">
              <a:lnSpc>
                <a:spcPts val="2300"/>
              </a:lnSpc>
            </a:pPr>
            <a:r>
              <a:rPr lang="fr-FR" sz="2400" b="1" u="none">
                <a:solidFill>
                  <a:srgbClr val="8A0000"/>
                </a:solidFill>
                <a:latin typeface="Arial Narrow" charset="0"/>
              </a:rPr>
              <a:t>médiocrité,…</a:t>
            </a:r>
          </a:p>
        </p:txBody>
      </p:sp>
      <p:pic>
        <p:nvPicPr>
          <p:cNvPr id="26644" name="Picture 16" descr="C:\Documents and Settings\ayp\Bureau\images PPT Aux actes\equipe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1" y="1428751"/>
            <a:ext cx="4042833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45" name="Connecteur droit avec flèche 35"/>
          <p:cNvCxnSpPr>
            <a:cxnSpLocks noChangeShapeType="1"/>
          </p:cNvCxnSpPr>
          <p:nvPr/>
        </p:nvCxnSpPr>
        <p:spPr bwMode="auto">
          <a:xfrm rot="5400000">
            <a:off x="8793163" y="3268663"/>
            <a:ext cx="1044575" cy="990600"/>
          </a:xfrm>
          <a:prstGeom prst="straightConnector1">
            <a:avLst/>
          </a:prstGeom>
          <a:noFill/>
          <a:ln w="76200">
            <a:solidFill>
              <a:srgbClr val="2C57A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6" name="Connecteur droit avec flèche 36"/>
          <p:cNvCxnSpPr>
            <a:cxnSpLocks noChangeShapeType="1"/>
          </p:cNvCxnSpPr>
          <p:nvPr/>
        </p:nvCxnSpPr>
        <p:spPr bwMode="auto">
          <a:xfrm rot="5400000">
            <a:off x="9474995" y="3747294"/>
            <a:ext cx="1071562" cy="6351"/>
          </a:xfrm>
          <a:prstGeom prst="straightConnector1">
            <a:avLst/>
          </a:prstGeom>
          <a:noFill/>
          <a:ln w="76200">
            <a:solidFill>
              <a:srgbClr val="2C57A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7" name="Connecteur droit avec flèche 37"/>
          <p:cNvCxnSpPr>
            <a:cxnSpLocks noChangeShapeType="1"/>
          </p:cNvCxnSpPr>
          <p:nvPr/>
        </p:nvCxnSpPr>
        <p:spPr bwMode="auto">
          <a:xfrm rot="16200000" flipH="1">
            <a:off x="10192544" y="3239295"/>
            <a:ext cx="1071562" cy="1022349"/>
          </a:xfrm>
          <a:prstGeom prst="straightConnector1">
            <a:avLst/>
          </a:prstGeom>
          <a:noFill/>
          <a:ln w="76200">
            <a:solidFill>
              <a:srgbClr val="2C57A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48" name="Picture 26" descr="C:\Documents and Settings\ayp\Local Settings\Temporary Internet Files\Content.IE5\M2ZX4DSD\MC900240647[1].w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1" y="3213100"/>
            <a:ext cx="18669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space réservé du pied de page 6"/>
          <p:cNvSpPr txBox="1">
            <a:spLocks/>
          </p:cNvSpPr>
          <p:nvPr/>
        </p:nvSpPr>
        <p:spPr>
          <a:xfrm>
            <a:off x="4201457" y="6516766"/>
            <a:ext cx="3427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400" b="1" dirty="0" err="1" smtClean="0"/>
              <a:t>andre-yves.portnoff@wanadoo.fr</a:t>
            </a:r>
            <a:endParaRPr lang="fr-FR" sz="1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373" y="4143376"/>
            <a:ext cx="1647671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447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6440902" y="6400800"/>
            <a:ext cx="4023898" cy="457200"/>
          </a:xfrm>
        </p:spPr>
        <p:txBody>
          <a:bodyPr/>
          <a:lstStyle/>
          <a:p>
            <a:pPr algn="l">
              <a:defRPr/>
            </a:pPr>
            <a:r>
              <a:rPr lang="fr-FR" sz="1800" b="0" i="1" dirty="0" err="1">
                <a:solidFill>
                  <a:schemeClr val="tx1"/>
                </a:solidFill>
              </a:rPr>
              <a:t>andre-yves.portnoff@wanadoo.fr</a:t>
            </a:r>
            <a:endParaRPr lang="fr-FR" sz="1800" b="0" i="1" dirty="0">
              <a:solidFill>
                <a:schemeClr val="tx1"/>
              </a:solidFill>
            </a:endParaRPr>
          </a:p>
        </p:txBody>
      </p:sp>
      <p:sp>
        <p:nvSpPr>
          <p:cNvPr id="28674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4165600" y="6248400"/>
            <a:ext cx="3860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fld id="{F1E896D9-CFB9-124A-9BA7-E3D2F6DCD9F9}" type="slidenum">
              <a:rPr lang="fr-FR" sz="1800" u="none">
                <a:solidFill>
                  <a:schemeClr val="tx1"/>
                </a:solidFill>
                <a:latin typeface="Arial Narrow" charset="0"/>
              </a:rPr>
              <a:pPr algn="ctr"/>
              <a:t>9</a:t>
            </a:fld>
            <a:endParaRPr lang="fr-FR" sz="1800" u="none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2400">
                <a:solidFill>
                  <a:schemeClr val="bg2"/>
                </a:solidFill>
                <a:latin typeface="Arial Narrow" charset="0"/>
                <a:ea typeface="MS PGothic" charset="0"/>
                <a:cs typeface="Times New Roman" charset="0"/>
              </a:rPr>
              <a:t/>
            </a:r>
            <a:br>
              <a:rPr lang="fr-FR" sz="2400">
                <a:solidFill>
                  <a:schemeClr val="bg2"/>
                </a:solidFill>
                <a:latin typeface="Arial Narrow" charset="0"/>
                <a:ea typeface="MS PGothic" charset="0"/>
                <a:cs typeface="Times New Roman" charset="0"/>
              </a:rPr>
            </a:br>
            <a:r>
              <a:rPr lang="fr-FR" sz="2400">
                <a:solidFill>
                  <a:schemeClr val="bg2"/>
                </a:solidFill>
                <a:latin typeface="Arial Narrow" charset="0"/>
                <a:ea typeface="MS PGothic" charset="0"/>
                <a:cs typeface="Times New Roman" charset="0"/>
              </a:rPr>
              <a:t> 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09600" y="169863"/>
            <a:ext cx="10972800" cy="89563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fr-FR" sz="3600" b="1" u="none" dirty="0">
                <a:solidFill>
                  <a:srgbClr val="2A4B9E"/>
                </a:solidFill>
                <a:latin typeface="Arial Narrow" charset="0"/>
              </a:rPr>
              <a:t>Toute création de valeur résulte d’une interaction réussie = une synergie </a:t>
            </a:r>
            <a:r>
              <a:rPr lang="fr-FR" sz="3600" b="1" u="none" dirty="0" smtClean="0">
                <a:solidFill>
                  <a:srgbClr val="2A4B9E"/>
                </a:solidFill>
                <a:latin typeface="Arial Narrow" charset="0"/>
              </a:rPr>
              <a:t>positive </a:t>
            </a:r>
            <a:r>
              <a:rPr lang="fr-FR" sz="2800" b="1" u="none" dirty="0">
                <a:solidFill>
                  <a:srgbClr val="2A4B9E"/>
                </a:solidFill>
                <a:latin typeface="Arial Narrow" charset="0"/>
                <a:sym typeface="Wingdings" charset="0"/>
              </a:rPr>
              <a:t></a:t>
            </a:r>
            <a:r>
              <a:rPr lang="fr-FR" sz="3600" b="1" u="none" dirty="0">
                <a:solidFill>
                  <a:srgbClr val="2A4B9E"/>
                </a:solidFill>
                <a:latin typeface="Arial Narrow" charset="0"/>
                <a:sym typeface="Wingdings" charset="0"/>
              </a:rPr>
              <a:t> </a:t>
            </a:r>
            <a:r>
              <a:rPr lang="fr-FR" sz="2400" b="1" u="none" dirty="0">
                <a:solidFill>
                  <a:srgbClr val="2A4B9E"/>
                </a:solidFill>
                <a:latin typeface="Arial Narrow" charset="0"/>
              </a:rPr>
              <a:t>Plus de cloisons, moins de créativité.                       </a:t>
            </a:r>
            <a:endParaRPr lang="fr-FR" sz="3600" b="1" u="none" dirty="0">
              <a:solidFill>
                <a:srgbClr val="2A4B9E"/>
              </a:solidFill>
              <a:latin typeface="Arial Narrow" charset="0"/>
            </a:endParaRPr>
          </a:p>
        </p:txBody>
      </p:sp>
      <p:pic>
        <p:nvPicPr>
          <p:cNvPr id="28677" name="Picture 4" descr="C:\Documents and Settings\Administrateur\Bureau\baiser rodi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5681" y="1447800"/>
            <a:ext cx="447842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486400" y="5029200"/>
            <a:ext cx="35560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590 h 21600"/>
              <a:gd name="T14" fmla="*/ 19290 w 21600"/>
              <a:gd name="T15" fmla="*/ 170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583" y="0"/>
                </a:moveTo>
                <a:lnTo>
                  <a:pt x="17583" y="4590"/>
                </a:lnTo>
                <a:lnTo>
                  <a:pt x="3375" y="4590"/>
                </a:lnTo>
                <a:lnTo>
                  <a:pt x="3375" y="17010"/>
                </a:lnTo>
                <a:lnTo>
                  <a:pt x="17583" y="17010"/>
                </a:lnTo>
                <a:lnTo>
                  <a:pt x="17583" y="21600"/>
                </a:lnTo>
                <a:lnTo>
                  <a:pt x="21600" y="10800"/>
                </a:lnTo>
                <a:lnTo>
                  <a:pt x="17583" y="0"/>
                </a:lnTo>
                <a:close/>
              </a:path>
              <a:path w="21600" h="21600">
                <a:moveTo>
                  <a:pt x="1350" y="4590"/>
                </a:moveTo>
                <a:lnTo>
                  <a:pt x="1350" y="17010"/>
                </a:lnTo>
                <a:lnTo>
                  <a:pt x="2700" y="17010"/>
                </a:lnTo>
                <a:lnTo>
                  <a:pt x="2700" y="4590"/>
                </a:lnTo>
                <a:lnTo>
                  <a:pt x="1350" y="4590"/>
                </a:lnTo>
                <a:close/>
              </a:path>
              <a:path w="21600" h="21600">
                <a:moveTo>
                  <a:pt x="0" y="4590"/>
                </a:moveTo>
                <a:lnTo>
                  <a:pt x="0" y="17010"/>
                </a:lnTo>
                <a:lnTo>
                  <a:pt x="675" y="17010"/>
                </a:lnTo>
                <a:lnTo>
                  <a:pt x="675" y="4590"/>
                </a:lnTo>
                <a:lnTo>
                  <a:pt x="0" y="4590"/>
                </a:lnTo>
                <a:close/>
              </a:path>
            </a:pathLst>
          </a:custGeom>
          <a:solidFill>
            <a:srgbClr val="6699FF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84800" y="1600200"/>
            <a:ext cx="6807200" cy="1773238"/>
          </a:xfrm>
        </p:spPr>
        <p:txBody>
          <a:bodyPr>
            <a:normAutofit fontScale="85000" lnSpcReduction="20000"/>
          </a:bodyPr>
          <a:lstStyle/>
          <a:p>
            <a:pPr marL="285750" indent="-285750" defTabSz="774700" eaLnBrk="1" hangingPunct="1">
              <a:lnSpc>
                <a:spcPct val="70000"/>
              </a:lnSpc>
            </a:pPr>
            <a:r>
              <a:rPr lang="fr-FR" sz="2800" dirty="0">
                <a:solidFill>
                  <a:srgbClr val="CC3300"/>
                </a:solidFill>
                <a:latin typeface="Arial Narrow" charset="0"/>
                <a:ea typeface="MS PGothic" charset="0"/>
                <a:cs typeface="Arial" charset="0"/>
              </a:rPr>
              <a:t>1 idée + 1 idée différente = des idées nouvelles</a:t>
            </a:r>
          </a:p>
          <a:p>
            <a:pPr marL="285750" indent="-285750" defTabSz="774700" eaLnBrk="1" hangingPunct="1">
              <a:lnSpc>
                <a:spcPct val="70000"/>
              </a:lnSpc>
            </a:pPr>
            <a:r>
              <a:rPr lang="fr-FR" sz="2800" b="1" dirty="0">
                <a:solidFill>
                  <a:srgbClr val="800000"/>
                </a:solidFill>
                <a:latin typeface="Arial Narrow" charset="0"/>
                <a:ea typeface="MS PGothic" charset="0"/>
                <a:cs typeface="Arial" charset="0"/>
              </a:rPr>
              <a:t>La créativité dépend de la diversité</a:t>
            </a:r>
          </a:p>
          <a:p>
            <a:pPr marL="285750" indent="-285750" defTabSz="774700" eaLnBrk="1" hangingPunct="1">
              <a:lnSpc>
                <a:spcPct val="80000"/>
              </a:lnSpc>
            </a:pPr>
            <a:r>
              <a:rPr lang="fr-FR" sz="2800" b="1" dirty="0">
                <a:solidFill>
                  <a:srgbClr val="CC3300"/>
                </a:solidFill>
                <a:latin typeface="Arial Narrow" charset="0"/>
                <a:ea typeface="MS PGothic" charset="0"/>
                <a:cs typeface="Arial" charset="0"/>
              </a:rPr>
              <a:t>Des interactions pertinentes</a:t>
            </a:r>
            <a:endParaRPr lang="fr-FR" sz="2800" b="1" dirty="0">
              <a:solidFill>
                <a:srgbClr val="CC3300"/>
              </a:solidFill>
              <a:latin typeface="Arial Narrow" charset="0"/>
              <a:ea typeface="MS PGothic" charset="0"/>
              <a:cs typeface="Times New Roman" charset="0"/>
            </a:endParaRPr>
          </a:p>
          <a:p>
            <a:pPr marL="762000" lvl="1" defTabSz="774700" eaLnBrk="1" hangingPunct="1">
              <a:lnSpc>
                <a:spcPct val="80000"/>
              </a:lnSpc>
            </a:pPr>
            <a:r>
              <a:rPr lang="fr-FR" sz="2400" b="1" dirty="0">
                <a:solidFill>
                  <a:srgbClr val="0066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impliquent des différences</a:t>
            </a:r>
          </a:p>
          <a:p>
            <a:pPr marL="762000" lvl="1" defTabSz="774700" eaLnBrk="1" hangingPunct="1">
              <a:lnSpc>
                <a:spcPct val="80000"/>
              </a:lnSpc>
            </a:pPr>
            <a:r>
              <a:rPr lang="fr-FR" sz="2400" b="1" dirty="0">
                <a:solidFill>
                  <a:srgbClr val="0066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donc de la tolérance</a:t>
            </a:r>
          </a:p>
          <a:p>
            <a:pPr marL="285750" indent="-285750" defTabSz="774700" eaLnBrk="1" hangingPunct="1">
              <a:lnSpc>
                <a:spcPct val="80000"/>
              </a:lnSpc>
            </a:pPr>
            <a:r>
              <a:rPr lang="fr-FR" sz="2800" b="1" dirty="0">
                <a:latin typeface="Arial Narrow" charset="0"/>
                <a:ea typeface="MS PGothic" charset="0"/>
                <a:cs typeface="Arial" charset="0"/>
              </a:rPr>
              <a:t>La </a:t>
            </a:r>
            <a:r>
              <a:rPr lang="fr-FR" sz="2800" b="1" dirty="0">
                <a:solidFill>
                  <a:srgbClr val="000090"/>
                </a:solidFill>
                <a:latin typeface="Arial Narrow" charset="0"/>
                <a:ea typeface="MS PGothic" charset="0"/>
                <a:cs typeface="Arial" charset="0"/>
              </a:rPr>
              <a:t>tolérance</a:t>
            </a:r>
            <a:r>
              <a:rPr lang="fr-FR" sz="2800" b="1" dirty="0">
                <a:latin typeface="Arial Narrow" charset="0"/>
                <a:ea typeface="MS PGothic" charset="0"/>
                <a:cs typeface="Arial" charset="0"/>
              </a:rPr>
              <a:t> est une valeur qui crée de la val</a:t>
            </a:r>
            <a:r>
              <a:rPr lang="fr-FR" sz="2800" dirty="0">
                <a:latin typeface="Arial Narrow" charset="0"/>
                <a:ea typeface="MS PGothic" charset="0"/>
                <a:cs typeface="Arial" charset="0"/>
              </a:rPr>
              <a:t>eur</a:t>
            </a:r>
            <a:endParaRPr lang="fr-FR" sz="1000" b="0" dirty="0">
              <a:latin typeface="Arial Narrow" charset="0"/>
              <a:ea typeface="MS PGothic" charset="0"/>
              <a:cs typeface="Arial" charset="0"/>
            </a:endParaRPr>
          </a:p>
        </p:txBody>
      </p:sp>
      <p:pic>
        <p:nvPicPr>
          <p:cNvPr id="28680" name="Picture 8" descr="C:\Documents and Settings\Administrateur\Bureau\-bebe-a-lou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200" y="5734051"/>
            <a:ext cx="1320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C:\Documents and Settings\Administrateur\Bureau\-bebe-a-lou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800" y="5235575"/>
            <a:ext cx="7112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C:\Documents and Settings\Administrateur\Bureau\-bebe-a-lou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800" y="5486401"/>
            <a:ext cx="1320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C:\Documents and Settings\Administrateur\Bureau\-bebe-a-lou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9600" y="4724401"/>
            <a:ext cx="1320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5" descr="C:\Documents and Settings\Administrateur\Bureau\-bebe-a-lou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0800" y="4724401"/>
            <a:ext cx="18288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9"/>
          <p:cNvSpPr txBox="1">
            <a:spLocks noChangeArrowheads="1"/>
          </p:cNvSpPr>
          <p:nvPr/>
        </p:nvSpPr>
        <p:spPr bwMode="auto">
          <a:xfrm>
            <a:off x="1410677" y="3316686"/>
            <a:ext cx="8845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fr-FR" sz="2800" b="1" u="none" dirty="0">
                <a:solidFill>
                  <a:srgbClr val="8A0000"/>
                </a:solidFill>
              </a:rPr>
              <a:t>ou</a:t>
            </a:r>
            <a:r>
              <a:rPr lang="fr-FR" b="1" u="none" dirty="0">
                <a:solidFill>
                  <a:srgbClr val="8A0000"/>
                </a:solidFill>
              </a:rPr>
              <a:t> </a:t>
            </a:r>
            <a:r>
              <a:rPr lang="fr-FR" sz="4000" b="1" u="none" dirty="0">
                <a:solidFill>
                  <a:srgbClr val="8A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340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pi 112017">
      <a:dk1>
        <a:srgbClr val="000000"/>
      </a:dk1>
      <a:lt1>
        <a:srgbClr val="FFFFFF"/>
      </a:lt1>
      <a:dk2>
        <a:srgbClr val="5E514D"/>
      </a:dk2>
      <a:lt2>
        <a:srgbClr val="FFCD00"/>
      </a:lt2>
      <a:accent1>
        <a:srgbClr val="786E64"/>
      </a:accent1>
      <a:accent2>
        <a:srgbClr val="00A3E0"/>
      </a:accent2>
      <a:accent3>
        <a:srgbClr val="C83764"/>
      </a:accent3>
      <a:accent4>
        <a:srgbClr val="00B388"/>
      </a:accent4>
      <a:accent5>
        <a:srgbClr val="EB7800"/>
      </a:accent5>
      <a:accent6>
        <a:srgbClr val="00789A"/>
      </a:accent6>
      <a:hlink>
        <a:srgbClr val="000000"/>
      </a:hlink>
      <a:folHlink>
        <a:srgbClr val="000000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1935</Words>
  <Application>Microsoft Macintosh PowerPoint</Application>
  <PresentationFormat>Personnalisé</PresentationFormat>
  <Paragraphs>312</Paragraphs>
  <Slides>25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Thème Office</vt:lpstr>
      <vt:lpstr>Clip</vt:lpstr>
      <vt:lpstr>Intelligence et créativité collectives :  comment les mobiliser ?  André-Yves PORTNOFF Conseiller scientifique et rédactionnel de                                                  Professeur associé E-MBA, Haute Ecole de Gestion, Fribourg                      11/10/2018andre-yves.portnoff@wanadoo.fr </vt:lpstr>
      <vt:lpstr>Intelligence collective?</vt:lpstr>
      <vt:lpstr>« Ne donner la parole qu’à la direction, c’est gaspiller 99% des ressources intellectuelles de l’entreprise » affirme le patronat japonais. La mobilisation de toutes les intelligences devient indispensable »  </vt:lpstr>
      <vt:lpstr>Pourquoi? Pour quoi? Pour qui?</vt:lpstr>
      <vt:lpstr>Présentation PowerPoint</vt:lpstr>
      <vt:lpstr>Gâcher son intelligence collective est mortel. Pourtant…</vt:lpstr>
      <vt:lpstr>Passer du compliqué au complexe</vt:lpstr>
      <vt:lpstr>Présentation PowerPoint</vt:lpstr>
      <vt:lpstr>  </vt:lpstr>
      <vt:lpstr>Présentation PowerPoint</vt:lpstr>
      <vt:lpstr>Evidence from a Collective Intelligence Factor in the Performance of Human Groups Anita Williams Woolley Christopher F. Chabris Alex Pentland Nada Hashm Thomas Malonehttp://gap.hks.harvard.edu/evidence-collective-intelligence-factor-performance-human-groups https://phys.org/news/2010-09-small-groups-distinctive-intelligence-difficult.html</vt:lpstr>
      <vt:lpstr>Diversité au sommet créativité  plus de chiffre d’affaire http://www.talentinnovation.org/assets/IDMG-ExecSummFINAL-CTI.pdf confirmé par : BCG : How diverse leadership teams boost innovation, janvier 2018   https://www.bcg.com/publications/2018/how-diverse-leadership-teams-boost-innovation.aspx</vt:lpstr>
      <vt:lpstr>Présentation PowerPoint</vt:lpstr>
      <vt:lpstr>Présentation PowerPoint</vt:lpstr>
      <vt:lpstr>Droit à l’erreur + implication dans le temps personnel</vt:lpstr>
      <vt:lpstr>Présentation PowerPoint</vt:lpstr>
      <vt:lpstr>Un succès économique basé sur la confiance altruiste</vt:lpstr>
      <vt:lpstr>Le management par la confiance : possible dans PME et grands goupes</vt:lpstr>
      <vt:lpstr>La rupture immatérielle</vt:lpstr>
      <vt:lpstr>Intelligence collective et cohérence</vt:lpstr>
      <vt:lpstr>La compétence ne se réduit pas au savoir - ne se mesure plus au diplôme  « intelligence relationnelle », « intelligence émotionnelle »</vt:lpstr>
      <vt:lpstr>Questions:</vt:lpstr>
      <vt:lpstr>La qualité des interactions crée l’intelligence collective</vt:lpstr>
      <vt:lpstr>L’entreprise à intelligence et influences étendues: un système dynamique de création de valeur partagée, par des collaborations continues  Taille efficace = celle de ses interactions réussies</vt:lpstr>
      <vt:lpstr>Pour aller plus loin:  (téléchargements gratuits)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Gaetan Lagarde</dc:creator>
  <cp:lastModifiedBy>André-Yves Portnoff</cp:lastModifiedBy>
  <cp:revision>55</cp:revision>
  <dcterms:created xsi:type="dcterms:W3CDTF">2017-10-05T18:07:30Z</dcterms:created>
  <dcterms:modified xsi:type="dcterms:W3CDTF">2018-10-15T18:40:48Z</dcterms:modified>
</cp:coreProperties>
</file>